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12" r:id="rId3"/>
    <p:sldId id="301" r:id="rId4"/>
    <p:sldId id="292" r:id="rId5"/>
    <p:sldId id="302" r:id="rId6"/>
    <p:sldId id="303" r:id="rId7"/>
    <p:sldId id="306" r:id="rId8"/>
    <p:sldId id="308" r:id="rId9"/>
    <p:sldId id="276" r:id="rId10"/>
    <p:sldId id="265" r:id="rId11"/>
    <p:sldId id="336" r:id="rId12"/>
    <p:sldId id="326" r:id="rId13"/>
    <p:sldId id="321" r:id="rId14"/>
    <p:sldId id="317" r:id="rId15"/>
    <p:sldId id="318" r:id="rId16"/>
    <p:sldId id="320" r:id="rId17"/>
    <p:sldId id="331" r:id="rId18"/>
    <p:sldId id="341" r:id="rId19"/>
    <p:sldId id="339" r:id="rId20"/>
    <p:sldId id="340" r:id="rId21"/>
    <p:sldId id="330" r:id="rId22"/>
    <p:sldId id="328" r:id="rId23"/>
    <p:sldId id="329" r:id="rId24"/>
    <p:sldId id="298" r:id="rId25"/>
    <p:sldId id="315" r:id="rId26"/>
    <p:sldId id="338" r:id="rId27"/>
    <p:sldId id="310" r:id="rId28"/>
    <p:sldId id="300" r:id="rId29"/>
    <p:sldId id="313" r:id="rId30"/>
    <p:sldId id="332" r:id="rId31"/>
    <p:sldId id="333" r:id="rId32"/>
    <p:sldId id="269" r:id="rId33"/>
    <p:sldId id="268" r:id="rId34"/>
    <p:sldId id="324" r:id="rId35"/>
    <p:sldId id="2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04" autoAdjust="0"/>
    <p:restoredTop sz="72890" autoAdjust="0"/>
  </p:normalViewPr>
  <p:slideViewPr>
    <p:cSldViewPr snapToGrid="0">
      <p:cViewPr varScale="1">
        <p:scale>
          <a:sx n="43" d="100"/>
          <a:sy n="43" d="100"/>
        </p:scale>
        <p:origin x="2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DA5D2-0B3C-4799-B633-4F32A722274F}"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8907E-C72E-4D7B-B8CA-F158589AC799}" type="slidenum">
              <a:rPr lang="en-US" smtClean="0"/>
              <a:t>‹#›</a:t>
            </a:fld>
            <a:endParaRPr lang="en-US"/>
          </a:p>
        </p:txBody>
      </p:sp>
    </p:spTree>
    <p:extLst>
      <p:ext uri="{BB962C8B-B14F-4D97-AF65-F5344CB8AC3E}">
        <p14:creationId xmlns:p14="http://schemas.microsoft.com/office/powerpoint/2010/main" val="3839593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for getting out of lab meeting:</a:t>
            </a:r>
          </a:p>
          <a:p>
            <a:endParaRPr lang="en-US" dirty="0" smtClean="0"/>
          </a:p>
          <a:p>
            <a:r>
              <a:rPr lang="en-US" dirty="0" smtClean="0"/>
              <a:t>Feed back for  test</a:t>
            </a:r>
            <a:r>
              <a:rPr lang="en-US" baseline="0" dirty="0" smtClean="0"/>
              <a:t> choices</a:t>
            </a:r>
            <a:endParaRPr lang="en-US" dirty="0" smtClean="0"/>
          </a:p>
          <a:p>
            <a:endParaRPr lang="en-US" baseline="0" dirty="0" smtClean="0"/>
          </a:p>
          <a:p>
            <a:r>
              <a:rPr lang="en-US" baseline="0" dirty="0" smtClean="0"/>
              <a:t>Push to write and distribute a draft of my results outline</a:t>
            </a:r>
          </a:p>
          <a:p>
            <a:endParaRPr lang="en-US" dirty="0" smtClean="0"/>
          </a:p>
          <a:p>
            <a:r>
              <a:rPr lang="en-US" dirty="0" smtClean="0"/>
              <a:t>Practice summarizing</a:t>
            </a:r>
            <a:r>
              <a:rPr lang="en-US" baseline="0" dirty="0" smtClean="0"/>
              <a:t>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a:t>
            </a:fld>
            <a:endParaRPr lang="en-US"/>
          </a:p>
        </p:txBody>
      </p:sp>
    </p:spTree>
    <p:extLst>
      <p:ext uri="{BB962C8B-B14F-4D97-AF65-F5344CB8AC3E}">
        <p14:creationId xmlns:p14="http://schemas.microsoft.com/office/powerpoint/2010/main" val="953416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Given the findings</a:t>
            </a:r>
            <a:r>
              <a:rPr lang="en-US" baseline="0" dirty="0" smtClean="0"/>
              <a:t> with the </a:t>
            </a:r>
            <a:r>
              <a:rPr lang="en-US" baseline="0" dirty="0" err="1" smtClean="0"/>
              <a:t>gwRR</a:t>
            </a:r>
            <a:r>
              <a:rPr lang="en-US" baseline="0" dirty="0" smtClean="0"/>
              <a:t> -&gt; </a:t>
            </a:r>
            <a:r>
              <a:rPr lang="en-US" baseline="0" dirty="0" err="1" smtClean="0"/>
              <a:t>chrm</a:t>
            </a:r>
            <a:r>
              <a:rPr lang="en-US" baseline="0" dirty="0" smtClean="0"/>
              <a:t> proportions -&gt; look at single bivalent pattern</a:t>
            </a:r>
          </a:p>
          <a:p>
            <a:endParaRPr lang="en-US" baseline="0" dirty="0" smtClean="0"/>
          </a:p>
          <a:p>
            <a:r>
              <a:rPr lang="en-US" baseline="0" dirty="0" smtClean="0"/>
              <a:t>(chromatin compaction, interference and known sex specific rec landscape features)</a:t>
            </a:r>
          </a:p>
          <a:p>
            <a:endParaRPr lang="en-US" baseline="0" dirty="0" smtClean="0"/>
          </a:p>
          <a:p>
            <a:r>
              <a:rPr lang="en-US" baseline="0" dirty="0" smtClean="0"/>
              <a:t>(Brief summary for dataset)</a:t>
            </a:r>
          </a:p>
          <a:p>
            <a:endParaRPr lang="en-US" baseline="0" dirty="0" smtClean="0"/>
          </a:p>
          <a:p>
            <a:r>
              <a:rPr lang="en-US" baseline="0" dirty="0" smtClean="0"/>
              <a:t>(Focus is on 2 main questions)</a:t>
            </a:r>
          </a:p>
          <a:p>
            <a:endParaRPr lang="en-US" baseline="0" dirty="0" smtClean="0"/>
          </a:p>
          <a:p>
            <a:r>
              <a:rPr lang="en-US" baseline="0" dirty="0" smtClean="0"/>
              <a:t>Animate so that they appear sequentially, then ii) fades</a:t>
            </a:r>
          </a:p>
          <a:p>
            <a:endParaRPr lang="en-US" baseline="0" dirty="0" smtClean="0"/>
          </a:p>
          <a:p>
            <a:r>
              <a:rPr lang="en-US" dirty="0" smtClean="0"/>
              <a:t>Example questions</a:t>
            </a:r>
          </a:p>
          <a:p>
            <a:endParaRPr lang="en-US" dirty="0" smtClean="0"/>
          </a:p>
          <a:p>
            <a:r>
              <a:rPr lang="en-US" dirty="0" smtClean="0"/>
              <a:t>Walk</a:t>
            </a:r>
            <a:r>
              <a:rPr lang="en-US" baseline="0" dirty="0" smtClean="0"/>
              <a:t> through these predictions:</a:t>
            </a:r>
          </a:p>
          <a:p>
            <a:endParaRPr lang="en-US" baseline="0" dirty="0" smtClean="0"/>
          </a:p>
          <a:p>
            <a:r>
              <a:rPr lang="en-US" baseline="0" dirty="0" smtClean="0"/>
              <a:t>The first 2 are well supported by the literature, while the 3</a:t>
            </a:r>
            <a:r>
              <a:rPr lang="en-US" baseline="30000" dirty="0" smtClean="0"/>
              <a:t>rd</a:t>
            </a:r>
            <a:r>
              <a:rPr lang="en-US" baseline="0" dirty="0" smtClean="0"/>
              <a:t> there is only 1 paper I could find with cytological data for interfocal distance for both sexes.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10</a:t>
            </a:fld>
            <a:endParaRPr lang="en-US"/>
          </a:p>
        </p:txBody>
      </p:sp>
    </p:spTree>
    <p:extLst>
      <p:ext uri="{BB962C8B-B14F-4D97-AF65-F5344CB8AC3E}">
        <p14:creationId xmlns:p14="http://schemas.microsoft.com/office/powerpoint/2010/main" val="262098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caveat which come from comparison SC lengths across sexes</a:t>
            </a:r>
          </a:p>
          <a:p>
            <a:endParaRPr lang="en-US" dirty="0" smtClean="0"/>
          </a:p>
          <a:p>
            <a:r>
              <a:rPr lang="en-US" dirty="0" smtClean="0"/>
              <a:t>The XX is like an extra autosome,</a:t>
            </a:r>
            <a:r>
              <a:rPr lang="en-US" baseline="0" dirty="0" smtClean="0"/>
              <a:t> since it’s a larger bivalent –it will bias the a mean.  (in the case of </a:t>
            </a:r>
            <a:r>
              <a:rPr lang="en-US" baseline="0" dirty="0" err="1" smtClean="0"/>
              <a:t>sc</a:t>
            </a:r>
            <a:r>
              <a:rPr lang="en-US" baseline="0" dirty="0" smtClean="0"/>
              <a:t> lengths being the same across sexes – and only difference is the sample size for calculating the mean, an extra sample above the mean will make the means different  (if XX was middle sized there would be no effect)</a:t>
            </a:r>
            <a:endParaRPr lang="en-US" dirty="0" smtClean="0"/>
          </a:p>
          <a:p>
            <a:endParaRPr lang="en-US" dirty="0" smtClean="0"/>
          </a:p>
          <a:p>
            <a:endParaRPr lang="en-US" dirty="0" smtClean="0"/>
          </a:p>
          <a:p>
            <a:r>
              <a:rPr lang="en-US" dirty="0" smtClean="0"/>
              <a:t>Why</a:t>
            </a:r>
          </a:p>
          <a:p>
            <a:endParaRPr lang="en-US" dirty="0" smtClean="0"/>
          </a:p>
          <a:p>
            <a:endParaRPr lang="en-US" dirty="0" smtClean="0"/>
          </a:p>
          <a:p>
            <a:endParaRPr lang="en-US" dirty="0" smtClean="0"/>
          </a:p>
          <a:p>
            <a:r>
              <a:rPr lang="en-US" dirty="0" smtClean="0"/>
              <a:t>Use cell average Long </a:t>
            </a:r>
            <a:r>
              <a:rPr lang="en-US" dirty="0" err="1" smtClean="0"/>
              <a:t>bivs</a:t>
            </a:r>
            <a:r>
              <a:rPr lang="en-US" dirty="0" smtClean="0"/>
              <a:t> in</a:t>
            </a:r>
            <a:r>
              <a:rPr lang="en-US" baseline="0" dirty="0" smtClean="0"/>
              <a:t> models</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11</a:t>
            </a:fld>
            <a:endParaRPr lang="en-US"/>
          </a:p>
        </p:txBody>
      </p:sp>
    </p:spTree>
    <p:extLst>
      <p:ext uri="{BB962C8B-B14F-4D97-AF65-F5344CB8AC3E}">
        <p14:creationId xmlns:p14="http://schemas.microsoft.com/office/powerpoint/2010/main" val="143289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12</a:t>
            </a:fld>
            <a:endParaRPr lang="en-US"/>
          </a:p>
        </p:txBody>
      </p:sp>
    </p:spTree>
    <p:extLst>
      <p:ext uri="{BB962C8B-B14F-4D97-AF65-F5344CB8AC3E}">
        <p14:creationId xmlns:p14="http://schemas.microsoft.com/office/powerpoint/2010/main" val="357830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 length</a:t>
            </a:r>
            <a:r>
              <a:rPr lang="en-US" baseline="0" dirty="0" smtClean="0"/>
              <a:t> notes</a:t>
            </a:r>
            <a:endParaRPr lang="en-US" dirty="0" smtClean="0"/>
          </a:p>
          <a:p>
            <a:r>
              <a:rPr lang="en-US" dirty="0" smtClean="0"/>
              <a:t>-longer average bivalent lengths, </a:t>
            </a:r>
          </a:p>
          <a:p>
            <a:pPr marL="171450" indent="-171450">
              <a:buFontTx/>
              <a:buChar char="-"/>
            </a:pPr>
            <a:r>
              <a:rPr lang="en-US" dirty="0" smtClean="0"/>
              <a:t>All bivalents</a:t>
            </a:r>
            <a:r>
              <a:rPr lang="en-US" baseline="0" dirty="0" smtClean="0"/>
              <a:t> within a cell are longer</a:t>
            </a:r>
            <a:endParaRPr lang="en-US" dirty="0" smtClean="0"/>
          </a:p>
          <a:p>
            <a:pPr marL="171450" indent="-171450">
              <a:buFontTx/>
              <a:buChar char="-"/>
            </a:pPr>
            <a:r>
              <a:rPr lang="en-US" dirty="0" smtClean="0"/>
              <a:t>Permutation</a:t>
            </a:r>
            <a:r>
              <a:rPr lang="en-US" baseline="0" dirty="0" smtClean="0"/>
              <a:t> sampling of 19 female random bivalents (compared to male permutations of random sample of 20) – these permutations don’t have similar means. Adding or taking away an extra ‘autosome’ doesn’t change the mean bivalent calculations – enough to overlap with the other sex</a:t>
            </a:r>
          </a:p>
          <a:p>
            <a:pPr marL="171450" indent="-171450">
              <a:buFontTx/>
              <a:buChar char="-"/>
            </a:pPr>
            <a:endParaRPr lang="en-US" dirty="0" smtClean="0"/>
          </a:p>
          <a:p>
            <a:endParaRPr lang="en-US" dirty="0" smtClean="0"/>
          </a:p>
          <a:p>
            <a:r>
              <a:rPr lang="en-US" dirty="0" smtClean="0"/>
              <a:t>Interference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-low number of significant effects for both raw and normalized IFD</a:t>
            </a:r>
          </a:p>
          <a:p>
            <a:pPr marL="0" indent="0">
              <a:buNone/>
            </a:pPr>
            <a:r>
              <a:rPr lang="en-US" dirty="0" smtClean="0"/>
              <a:t>-Generally females have longer </a:t>
            </a:r>
            <a:r>
              <a:rPr lang="en-US" dirty="0" err="1" smtClean="0"/>
              <a:t>rawIFD</a:t>
            </a:r>
            <a:r>
              <a:rPr lang="en-US" dirty="0" smtClean="0"/>
              <a:t>, but 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r>
              <a:rPr lang="en-US" dirty="0" smtClean="0"/>
              <a:t>-Male effect was most significant effect for </a:t>
            </a:r>
            <a:r>
              <a:rPr lang="en-US" dirty="0" err="1" smtClean="0"/>
              <a:t>nrm.IFD</a:t>
            </a:r>
            <a:endParaRPr lang="en-US" dirty="0" smtClean="0"/>
          </a:p>
          <a:p>
            <a:endParaRPr lang="en-US" dirty="0" smtClean="0"/>
          </a:p>
          <a:p>
            <a:r>
              <a:rPr lang="en-US" dirty="0" smtClean="0"/>
              <a:t>-</a:t>
            </a:r>
            <a:r>
              <a:rPr lang="en-US" baseline="0" dirty="0" smtClean="0"/>
              <a:t> MALES have longer </a:t>
            </a:r>
            <a:r>
              <a:rPr lang="en-US" baseline="0" dirty="0" err="1" smtClean="0"/>
              <a:t>nrm</a:t>
            </a:r>
            <a:r>
              <a:rPr lang="en-US" baseline="0" dirty="0" smtClean="0"/>
              <a:t> IFD – which fits with linkage map measures, interference being stronger in males (weaker in females) – I don’t understand how linkage map interference patterns translate to </a:t>
            </a:r>
            <a:r>
              <a:rPr lang="en-US" baseline="0" dirty="0" err="1" smtClean="0"/>
              <a:t>nrm.IFD</a:t>
            </a:r>
            <a:r>
              <a:rPr lang="en-US" baseline="0" dirty="0" smtClean="0"/>
              <a:t>  since  there aren’t genomic locations</a:t>
            </a:r>
            <a:endParaRPr lang="en-US" dirty="0" smtClean="0"/>
          </a:p>
          <a:p>
            <a:endParaRPr lang="en-US" dirty="0" smtClean="0"/>
          </a:p>
          <a:p>
            <a:endParaRPr lang="en-US" dirty="0" smtClean="0"/>
          </a:p>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  </a:t>
            </a:r>
          </a:p>
          <a:p>
            <a:endParaRPr lang="en-US" dirty="0" smtClean="0"/>
          </a:p>
          <a:p>
            <a:r>
              <a:rPr lang="en-US" b="1" dirty="0" err="1" smtClean="0"/>
              <a:t>deBoer</a:t>
            </a:r>
            <a:r>
              <a:rPr lang="en-US" b="1" baseline="0" dirty="0" smtClean="0"/>
              <a:t> Summary:</a:t>
            </a:r>
          </a:p>
          <a:p>
            <a:endParaRPr lang="en-US" baseline="0" dirty="0" smtClean="0"/>
          </a:p>
          <a:p>
            <a:r>
              <a:rPr lang="en-US" dirty="0" smtClean="0"/>
              <a:t>MSH4, in WT and Sycp1 -/-.  (found 2 classes of COs / two types of interference). Used FISH for </a:t>
            </a:r>
            <a:r>
              <a:rPr lang="en-US" dirty="0" err="1" smtClean="0"/>
              <a:t>chrms</a:t>
            </a:r>
            <a:r>
              <a:rPr lang="en-US" dirty="0" smtClean="0"/>
              <a:t> 1,2,18,19; calculated gamma distribution from </a:t>
            </a:r>
            <a:r>
              <a:rPr lang="en-US" dirty="0" err="1" smtClean="0"/>
              <a:t>chrm</a:t>
            </a:r>
            <a:r>
              <a:rPr lang="en-US" dirty="0" smtClean="0"/>
              <a:t> specific intervals</a:t>
            </a:r>
          </a:p>
          <a:p>
            <a:endParaRPr lang="en-US" dirty="0" smtClean="0"/>
          </a:p>
          <a:p>
            <a:r>
              <a:rPr lang="en-US" dirty="0" smtClean="0"/>
              <a:t>Interference much stronger</a:t>
            </a:r>
            <a:r>
              <a:rPr lang="en-US" baseline="0" dirty="0" smtClean="0"/>
              <a:t> for MLH1 in </a:t>
            </a:r>
            <a:r>
              <a:rPr lang="en-US" baseline="0" dirty="0" err="1" smtClean="0"/>
              <a:t>pachytene</a:t>
            </a:r>
            <a:endParaRPr lang="en-US" baseline="0" dirty="0" smtClean="0"/>
          </a:p>
          <a:p>
            <a:endParaRPr lang="en-US" baseline="0" dirty="0" smtClean="0"/>
          </a:p>
          <a:p>
            <a:r>
              <a:rPr lang="en-US" baseline="0" dirty="0" smtClean="0"/>
              <a:t>Sex differences --- ?</a:t>
            </a:r>
          </a:p>
          <a:p>
            <a:r>
              <a:rPr lang="en-US" baseline="0" dirty="0" smtClean="0"/>
              <a:t>(the density of MLH1 on SC-AE is more dense in males than females)</a:t>
            </a:r>
          </a:p>
          <a:p>
            <a:endParaRPr lang="en-US" baseline="0" dirty="0" smtClean="0"/>
          </a:p>
          <a:p>
            <a:r>
              <a:rPr lang="en-US" dirty="0" smtClean="0"/>
              <a:t>Male – short </a:t>
            </a:r>
            <a:r>
              <a:rPr lang="en-US" dirty="0" err="1" smtClean="0"/>
              <a:t>chrms</a:t>
            </a:r>
            <a:r>
              <a:rPr lang="en-US" dirty="0" smtClean="0"/>
              <a:t> had strong medial placement of MLH1</a:t>
            </a:r>
          </a:p>
          <a:p>
            <a:endParaRPr lang="en-US" dirty="0" smtClean="0"/>
          </a:p>
          <a:p>
            <a:endParaRPr lang="en-US" dirty="0" smtClean="0"/>
          </a:p>
          <a:p>
            <a:r>
              <a:rPr lang="en-US" dirty="0" smtClean="0"/>
              <a:t>(Can I access these data?)</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13</a:t>
            </a:fld>
            <a:endParaRPr lang="en-US"/>
          </a:p>
        </p:txBody>
      </p:sp>
    </p:spTree>
    <p:extLst>
      <p:ext uri="{BB962C8B-B14F-4D97-AF65-F5344CB8AC3E}">
        <p14:creationId xmlns:p14="http://schemas.microsoft.com/office/powerpoint/2010/main" val="42677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14</a:t>
            </a:fld>
            <a:endParaRPr lang="en-US"/>
          </a:p>
        </p:txBody>
      </p:sp>
    </p:spTree>
    <p:extLst>
      <p:ext uri="{BB962C8B-B14F-4D97-AF65-F5344CB8AC3E}">
        <p14:creationId xmlns:p14="http://schemas.microsoft.com/office/powerpoint/2010/main" val="2389693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Classes of chromosomes (1CO,</a:t>
            </a:r>
            <a:r>
              <a:rPr lang="en-US" baseline="0" dirty="0" smtClean="0"/>
              <a:t> </a:t>
            </a:r>
            <a:r>
              <a:rPr lang="en-US" dirty="0" smtClean="0"/>
              <a:t>2CO) already have expected SC length differences</a:t>
            </a:r>
            <a:r>
              <a:rPr lang="en-US" baseline="0" dirty="0" smtClean="0"/>
              <a:t> (based on their physical 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High.Rec</a:t>
            </a:r>
            <a:r>
              <a:rPr lang="en-US" baseline="0" dirty="0" smtClean="0"/>
              <a:t> strains have more 2CO bivalents – their 1CO pool will have shorter bivalents, and 2CO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Low.Rec</a:t>
            </a:r>
            <a:r>
              <a:rPr lang="en-US" baseline="0" dirty="0" smtClean="0"/>
              <a:t> strains have more 1CO bivalents – this pool will include a range of short and long bivalents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I compare the average sizes of bivalents divided by classes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15</a:t>
            </a:fld>
            <a:endParaRPr lang="en-US"/>
          </a:p>
        </p:txBody>
      </p:sp>
    </p:spTree>
    <p:extLst>
      <p:ext uri="{BB962C8B-B14F-4D97-AF65-F5344CB8AC3E}">
        <p14:creationId xmlns:p14="http://schemas.microsoft.com/office/powerpoint/2010/main" val="26379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16</a:t>
            </a:fld>
            <a:endParaRPr lang="en-US"/>
          </a:p>
        </p:txBody>
      </p:sp>
    </p:spTree>
    <p:extLst>
      <p:ext uri="{BB962C8B-B14F-4D97-AF65-F5344CB8AC3E}">
        <p14:creationId xmlns:p14="http://schemas.microsoft.com/office/powerpoint/2010/main" val="2767957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THIS JUST FOR display</a:t>
            </a:r>
          </a:p>
          <a:p>
            <a:endParaRPr lang="en-US" dirty="0" smtClean="0"/>
          </a:p>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17</a:t>
            </a:fld>
            <a:endParaRPr lang="en-US"/>
          </a:p>
        </p:txBody>
      </p:sp>
    </p:spTree>
    <p:extLst>
      <p:ext uri="{BB962C8B-B14F-4D97-AF65-F5344CB8AC3E}">
        <p14:creationId xmlns:p14="http://schemas.microsoft.com/office/powerpoint/2010/main" val="330878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 support high rec strains – having larger interference</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18</a:t>
            </a:fld>
            <a:endParaRPr lang="en-US"/>
          </a:p>
        </p:txBody>
      </p:sp>
    </p:spTree>
    <p:extLst>
      <p:ext uri="{BB962C8B-B14F-4D97-AF65-F5344CB8AC3E}">
        <p14:creationId xmlns:p14="http://schemas.microsoft.com/office/powerpoint/2010/main" val="3803548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Pattern almost reversed</a:t>
            </a:r>
          </a:p>
          <a:p>
            <a:r>
              <a:rPr lang="en-US" dirty="0" smtClean="0"/>
              <a:t>WSB has lowest mean</a:t>
            </a:r>
          </a:p>
          <a:p>
            <a:endParaRPr lang="en-US" dirty="0" smtClean="0"/>
          </a:p>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r>
              <a:rPr lang="en-US" dirty="0" smtClean="0"/>
              <a:t>- (more) control for chromosome identity</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19</a:t>
            </a:fld>
            <a:endParaRPr lang="en-US"/>
          </a:p>
        </p:txBody>
      </p:sp>
    </p:spTree>
    <p:extLst>
      <p:ext uri="{BB962C8B-B14F-4D97-AF65-F5344CB8AC3E}">
        <p14:creationId xmlns:p14="http://schemas.microsoft.com/office/powerpoint/2010/main" val="184004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evolution of</a:t>
            </a:r>
            <a:r>
              <a:rPr lang="en-US" dirty="0" smtClean="0"/>
              <a:t> recombination</a:t>
            </a:r>
          </a:p>
          <a:p>
            <a:endParaRPr lang="en-US" dirty="0" smtClean="0"/>
          </a:p>
          <a:p>
            <a:r>
              <a:rPr lang="en-US" dirty="0" smtClean="0"/>
              <a:t>--</a:t>
            </a:r>
            <a:r>
              <a:rPr lang="en-US" baseline="0" dirty="0" smtClean="0"/>
              <a:t> indirect effects – genetic diversity (</a:t>
            </a:r>
            <a:r>
              <a:rPr lang="en-US" baseline="0" dirty="0" err="1" smtClean="0"/>
              <a:t>veller</a:t>
            </a:r>
            <a:r>
              <a:rPr lang="en-US" baseline="0" dirty="0" smtClean="0"/>
              <a:t> figure</a:t>
            </a:r>
          </a:p>
          <a:p>
            <a:r>
              <a:rPr lang="en-US" baseline="0" dirty="0" smtClean="0"/>
              <a:t>Genetic variation – novel combinations of alleles,   escaping from Muller’s ratchet</a:t>
            </a:r>
          </a:p>
          <a:p>
            <a:endParaRPr lang="en-US" baseline="0" dirty="0" smtClean="0"/>
          </a:p>
          <a:p>
            <a:r>
              <a:rPr lang="en-US" baseline="0" dirty="0" smtClean="0"/>
              <a:t>-- direct effect -- segregation at MI,  cohesion + CO = chiasmata facilitates tension force needed for proper segregation. </a:t>
            </a:r>
          </a:p>
          <a:p>
            <a:endParaRPr lang="en-US" baseline="0" dirty="0" smtClean="0"/>
          </a:p>
          <a:p>
            <a:r>
              <a:rPr lang="en-US" baseline="0" dirty="0" smtClean="0"/>
              <a:t>Known sex differences at these levels for recombination</a:t>
            </a:r>
          </a:p>
          <a:p>
            <a:r>
              <a:rPr lang="en-US" baseline="0" dirty="0" smtClean="0"/>
              <a:t>1) Males/sperm produce </a:t>
            </a:r>
            <a:r>
              <a:rPr lang="en-US" baseline="0" dirty="0" err="1" smtClean="0"/>
              <a:t>recombinate</a:t>
            </a:r>
            <a:r>
              <a:rPr lang="en-US" baseline="0" dirty="0" smtClean="0"/>
              <a:t> </a:t>
            </a:r>
            <a:r>
              <a:rPr lang="en-US" baseline="0" dirty="0" err="1" smtClean="0"/>
              <a:t>chromsomes</a:t>
            </a:r>
            <a:r>
              <a:rPr lang="en-US" baseline="0" dirty="0" smtClean="0"/>
              <a:t> with more </a:t>
            </a:r>
            <a:r>
              <a:rPr lang="en-US" baseline="0" dirty="0" err="1" smtClean="0"/>
              <a:t>telomeric</a:t>
            </a:r>
            <a:r>
              <a:rPr lang="en-US" baseline="0" dirty="0" smtClean="0"/>
              <a:t> places COs</a:t>
            </a:r>
          </a:p>
          <a:p>
            <a:r>
              <a:rPr lang="en-US" baseline="0" dirty="0" smtClean="0"/>
              <a:t>2) Egg’s have higher segregation errors (</a:t>
            </a:r>
            <a:r>
              <a:rPr lang="en-US" baseline="0" dirty="0" err="1" smtClean="0"/>
              <a:t>esp</a:t>
            </a:r>
            <a:r>
              <a:rPr lang="en-US" baseline="0" dirty="0" smtClean="0"/>
              <a:t> mammals)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a:t>
            </a:fld>
            <a:endParaRPr lang="en-US"/>
          </a:p>
        </p:txBody>
      </p:sp>
    </p:spTree>
    <p:extLst>
      <p:ext uri="{BB962C8B-B14F-4D97-AF65-F5344CB8AC3E}">
        <p14:creationId xmlns:p14="http://schemas.microsoft.com/office/powerpoint/2010/main" val="253679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guess the mouse averages do indicate that higher rec strains</a:t>
            </a:r>
            <a:r>
              <a:rPr lang="en-US" baseline="0" dirty="0" smtClean="0"/>
              <a:t> have more </a:t>
            </a:r>
            <a:r>
              <a:rPr lang="en-US" baseline="0" dirty="0" err="1" smtClean="0"/>
              <a:t>centromeric</a:t>
            </a:r>
            <a:r>
              <a:rPr lang="en-US" baseline="0" dirty="0" smtClean="0"/>
              <a:t> F1 pos.</a:t>
            </a:r>
          </a:p>
          <a:p>
            <a:endParaRPr lang="en-US" baseline="0" dirty="0" smtClean="0"/>
          </a:p>
          <a:p>
            <a:r>
              <a:rPr lang="en-US" baseline="0" dirty="0" smtClean="0"/>
              <a:t>Each point is a mouse</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20</a:t>
            </a:fld>
            <a:endParaRPr lang="en-US"/>
          </a:p>
        </p:txBody>
      </p:sp>
    </p:spTree>
    <p:extLst>
      <p:ext uri="{BB962C8B-B14F-4D97-AF65-F5344CB8AC3E}">
        <p14:creationId xmlns:p14="http://schemas.microsoft.com/office/powerpoint/2010/main" val="173275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Female traits have</a:t>
            </a:r>
            <a:r>
              <a:rPr lang="en-US" baseline="0" dirty="0" smtClean="0"/>
              <a:t> more variance</a:t>
            </a:r>
          </a:p>
          <a:p>
            <a:r>
              <a:rPr lang="en-US" baseline="0" dirty="0" smtClean="0"/>
              <a:t>-longer SC but less dense</a:t>
            </a:r>
          </a:p>
          <a:p>
            <a:r>
              <a:rPr lang="en-US" baseline="0" dirty="0" smtClean="0"/>
              <a:t>-weaker interference -&gt; more uniform rec landscape</a:t>
            </a:r>
          </a:p>
          <a:p>
            <a:r>
              <a:rPr lang="en-US" baseline="0" dirty="0" smtClean="0"/>
              <a:t>-number of MLH1 foci per cell – much higher variance (some cells with below min some cells with many</a:t>
            </a:r>
          </a:p>
          <a:p>
            <a:endParaRPr lang="en-US" baseline="0" dirty="0" smtClean="0"/>
          </a:p>
          <a:p>
            <a:r>
              <a:rPr lang="en-US" baseline="0" dirty="0" smtClean="0"/>
              <a:t>Males (traits might be more tightly regulated)</a:t>
            </a:r>
          </a:p>
          <a:p>
            <a:endParaRPr lang="en-US" baseline="0" dirty="0" smtClean="0"/>
          </a:p>
          <a:p>
            <a:r>
              <a:rPr lang="en-US" baseline="0" dirty="0" smtClean="0"/>
              <a:t>- strong interference -- </a:t>
            </a:r>
          </a:p>
          <a:p>
            <a:r>
              <a:rPr lang="en-US" baseline="0" dirty="0" smtClean="0"/>
              <a:t>- </a:t>
            </a:r>
            <a:r>
              <a:rPr lang="en-US" baseline="0" dirty="0" err="1" smtClean="0"/>
              <a:t>Telomeric</a:t>
            </a:r>
            <a:r>
              <a:rPr lang="en-US" baseline="0" dirty="0" smtClean="0"/>
              <a:t> position of 1CO</a:t>
            </a:r>
          </a:p>
          <a:p>
            <a:r>
              <a:rPr lang="en-US" baseline="0" dirty="0" smtClean="0"/>
              <a:t>- ()</a:t>
            </a:r>
            <a:r>
              <a:rPr lang="en-US" baseline="0" dirty="0" err="1" smtClean="0"/>
              <a:t>str</a:t>
            </a:r>
            <a:endParaRPr lang="en-US" baseline="0" dirty="0" smtClean="0"/>
          </a:p>
          <a:p>
            <a:endParaRPr lang="en-US" baseline="0" dirty="0" smtClean="0"/>
          </a:p>
          <a:p>
            <a:r>
              <a:rPr lang="en-US" dirty="0" smtClean="0"/>
              <a:t>Rapid evolution for the total number of</a:t>
            </a:r>
            <a:r>
              <a:rPr lang="en-US" baseline="0" dirty="0" smtClean="0"/>
              <a:t> COs per cell – but the </a:t>
            </a:r>
            <a:r>
              <a:rPr lang="en-US" baseline="0" dirty="0" err="1" smtClean="0"/>
              <a:t>rec.landscapes</a:t>
            </a:r>
            <a:r>
              <a:rPr lang="en-US" baseline="0" dirty="0" smtClean="0"/>
              <a:t> across all the bivalents might be more similar compared to females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22</a:t>
            </a:fld>
            <a:endParaRPr lang="en-US"/>
          </a:p>
        </p:txBody>
      </p:sp>
    </p:spTree>
    <p:extLst>
      <p:ext uri="{BB962C8B-B14F-4D97-AF65-F5344CB8AC3E}">
        <p14:creationId xmlns:p14="http://schemas.microsoft.com/office/powerpoint/2010/main" val="313855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26</a:t>
            </a:fld>
            <a:endParaRPr lang="en-US"/>
          </a:p>
        </p:txBody>
      </p:sp>
    </p:spTree>
    <p:extLst>
      <p:ext uri="{BB962C8B-B14F-4D97-AF65-F5344CB8AC3E}">
        <p14:creationId xmlns:p14="http://schemas.microsoft.com/office/powerpoint/2010/main" val="28897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27</a:t>
            </a:fld>
            <a:endParaRPr lang="en-US"/>
          </a:p>
        </p:txBody>
      </p:sp>
    </p:spTree>
    <p:extLst>
      <p:ext uri="{BB962C8B-B14F-4D97-AF65-F5344CB8AC3E}">
        <p14:creationId xmlns:p14="http://schemas.microsoft.com/office/powerpoint/2010/main" val="4201995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28</a:t>
            </a:fld>
            <a:endParaRPr lang="en-US"/>
          </a:p>
        </p:txBody>
      </p:sp>
    </p:spTree>
    <p:extLst>
      <p:ext uri="{BB962C8B-B14F-4D97-AF65-F5344CB8AC3E}">
        <p14:creationId xmlns:p14="http://schemas.microsoft.com/office/powerpoint/2010/main" val="68669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29</a:t>
            </a:fld>
            <a:endParaRPr lang="en-US"/>
          </a:p>
        </p:txBody>
      </p:sp>
    </p:spTree>
    <p:extLst>
      <p:ext uri="{BB962C8B-B14F-4D97-AF65-F5344CB8AC3E}">
        <p14:creationId xmlns:p14="http://schemas.microsoft.com/office/powerpoint/2010/main" val="321500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Don’t trust</a:t>
            </a:r>
            <a:r>
              <a:rPr lang="en-US" baseline="0" dirty="0" smtClean="0"/>
              <a:t>  --- </a:t>
            </a:r>
            <a:r>
              <a:rPr lang="en-US" dirty="0" smtClean="0"/>
              <a:t> these measures -- </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31</a:t>
            </a:fld>
            <a:endParaRPr lang="en-US"/>
          </a:p>
        </p:txBody>
      </p:sp>
    </p:spTree>
    <p:extLst>
      <p:ext uri="{BB962C8B-B14F-4D97-AF65-F5344CB8AC3E}">
        <p14:creationId xmlns:p14="http://schemas.microsoft.com/office/powerpoint/2010/main" val="231649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32</a:t>
            </a:fld>
            <a:endParaRPr lang="en-US"/>
          </a:p>
        </p:txBody>
      </p:sp>
    </p:spTree>
    <p:extLst>
      <p:ext uri="{BB962C8B-B14F-4D97-AF65-F5344CB8AC3E}">
        <p14:creationId xmlns:p14="http://schemas.microsoft.com/office/powerpoint/2010/main" val="3243097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34</a:t>
            </a:fld>
            <a:endParaRPr lang="en-US"/>
          </a:p>
        </p:txBody>
      </p:sp>
    </p:spTree>
    <p:extLst>
      <p:ext uri="{BB962C8B-B14F-4D97-AF65-F5344CB8AC3E}">
        <p14:creationId xmlns:p14="http://schemas.microsoft.com/office/powerpoint/2010/main" val="295047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Discussion</a:t>
            </a:r>
            <a:endParaRPr lang="en-US" sz="13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Rapid male specific evolution upstream of CO repair stage</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(centromere effects for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-segregation rates) - (high rate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 in Dom, and absent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 maybe something about centromeres (encourages </a:t>
            </a:r>
            <a:r>
              <a:rPr lang="en-US" sz="1200" kern="1200" dirty="0" err="1" smtClean="0">
                <a:solidFill>
                  <a:schemeClr val="tx1"/>
                </a:solidFill>
                <a:effectLst/>
                <a:latin typeface="+mn-lt"/>
                <a:ea typeface="+mn-ea"/>
                <a:cs typeface="+mn-cs"/>
              </a:rPr>
              <a:t>transloactions</a:t>
            </a:r>
            <a:r>
              <a:rPr lang="en-US" sz="1200" kern="1200" dirty="0" smtClean="0">
                <a:solidFill>
                  <a:schemeClr val="tx1"/>
                </a:solidFill>
                <a:effectLst/>
                <a:latin typeface="+mn-lt"/>
                <a:ea typeface="+mn-ea"/>
                <a:cs typeface="+mn-cs"/>
              </a:rPr>
              <a:t> + suppresses 2CO (rec near centromere) in DOM</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 has changed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REC near centromere suppresses rates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a:t>
            </a:r>
            <a:endParaRPr lang="en-US" sz="1100" kern="1200" dirty="0" smtClean="0">
              <a:solidFill>
                <a:schemeClr val="tx1"/>
              </a:solidFill>
              <a:effectLst/>
              <a:latin typeface="+mn-lt"/>
              <a:ea typeface="+mn-ea"/>
              <a:cs typeface="+mn-cs"/>
            </a:endParaRPr>
          </a:p>
          <a:p>
            <a:endParaRPr lang="en-US" sz="1200" b="1" dirty="0" smtClean="0">
              <a:effectLst/>
            </a:endParaRPr>
          </a:p>
          <a:p>
            <a:r>
              <a:rPr lang="en-US" sz="1200" b="1" dirty="0" smtClean="0">
                <a:effectLst/>
              </a:rPr>
              <a:t>Discussion</a:t>
            </a:r>
            <a:endParaRPr lang="en-US" dirty="0" smtClean="0">
              <a:effectLst/>
            </a:endParaRP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35</a:t>
            </a:fld>
            <a:endParaRPr lang="en-US"/>
          </a:p>
        </p:txBody>
      </p:sp>
    </p:spTree>
    <p:extLst>
      <p:ext uri="{BB962C8B-B14F-4D97-AF65-F5344CB8AC3E}">
        <p14:creationId xmlns:p14="http://schemas.microsoft.com/office/powerpoint/2010/main" val="109136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I’m studying</a:t>
            </a:r>
            <a:r>
              <a:rPr lang="en-US" baseline="0" dirty="0" smtClean="0"/>
              <a:t> sex differences in rec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spreads – cytological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House mouse is great model for evolution – natural populations all over the world – and deep history as a resource for genetic /biological research</a:t>
            </a:r>
          </a:p>
          <a:p>
            <a:endParaRPr lang="en-US" baseline="0" dirty="0" smtClean="0"/>
          </a:p>
          <a:p>
            <a:r>
              <a:rPr lang="en-US" baseline="0" dirty="0" smtClean="0"/>
              <a:t>Mammals are easy to dissect across life stages – which is needed to get </a:t>
            </a:r>
            <a:r>
              <a:rPr lang="en-US" baseline="0" dirty="0" err="1" smtClean="0"/>
              <a:t>embroyonic</a:t>
            </a:r>
            <a:r>
              <a:rPr lang="en-US" baseline="0" dirty="0" smtClean="0"/>
              <a:t> ovaries at the right stages of meiosis</a:t>
            </a:r>
          </a:p>
          <a:p>
            <a:r>
              <a:rPr lang="en-US" baseline="0" dirty="0" smtClean="0"/>
              <a:t>MLH1 are COs, mammalian cells are big and protocols for making cell spreads work well.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a:t>
            </a:fld>
            <a:endParaRPr lang="en-US"/>
          </a:p>
        </p:txBody>
      </p:sp>
    </p:spTree>
    <p:extLst>
      <p:ext uri="{BB962C8B-B14F-4D97-AF65-F5344CB8AC3E}">
        <p14:creationId xmlns:p14="http://schemas.microsoft.com/office/powerpoint/2010/main" val="96343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all the logic and results for the models of</a:t>
            </a:r>
            <a:r>
              <a:rPr lang="en-US" baseline="0" dirty="0" smtClean="0"/>
              <a:t> the whole data set.MLH1</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4</a:t>
            </a:fld>
            <a:endParaRPr lang="en-US"/>
          </a:p>
        </p:txBody>
      </p:sp>
    </p:spTree>
    <p:extLst>
      <p:ext uri="{BB962C8B-B14F-4D97-AF65-F5344CB8AC3E}">
        <p14:creationId xmlns:p14="http://schemas.microsoft.com/office/powerpoint/2010/main" val="275290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sex specific results here</a:t>
            </a:r>
          </a:p>
          <a:p>
            <a:endParaRPr lang="en-US" dirty="0" smtClean="0"/>
          </a:p>
          <a:p>
            <a:r>
              <a:rPr lang="en-US" dirty="0" smtClean="0"/>
              <a:t>Ran </a:t>
            </a:r>
            <a:r>
              <a:rPr lang="en-US" dirty="0" err="1" smtClean="0"/>
              <a:t>glms</a:t>
            </a:r>
            <a:endParaRPr lang="en-US" dirty="0" smtClean="0"/>
          </a:p>
          <a:p>
            <a:r>
              <a:rPr lang="en-US" dirty="0" smtClean="0"/>
              <a:t>G,</a:t>
            </a:r>
            <a:r>
              <a:rPr lang="en-US" baseline="0" dirty="0" smtClean="0"/>
              <a:t> MSM have most significant </a:t>
            </a:r>
            <a:r>
              <a:rPr lang="en-US" baseline="0" dirty="0" err="1" smtClean="0"/>
              <a:t>p.vals</a:t>
            </a:r>
            <a:r>
              <a:rPr lang="en-US" baseline="0" dirty="0" smtClean="0"/>
              <a:t> for strain effect</a:t>
            </a:r>
          </a:p>
          <a:p>
            <a:r>
              <a:rPr lang="en-US" baseline="0" dirty="0" smtClean="0"/>
              <a:t>Lew very slight </a:t>
            </a:r>
            <a:r>
              <a:rPr lang="en-US" baseline="0" dirty="0" err="1" smtClean="0"/>
              <a:t>straing</a:t>
            </a:r>
            <a:r>
              <a:rPr lang="en-US" baseline="0" dirty="0" smtClean="0"/>
              <a:t> effect</a:t>
            </a:r>
          </a:p>
          <a:p>
            <a:endParaRPr lang="en-US" baseline="0" dirty="0" smtClean="0"/>
          </a:p>
          <a:p>
            <a:r>
              <a:rPr lang="en-US" baseline="0" dirty="0" smtClean="0"/>
              <a:t>Mean G is 10% higher than the average female mean</a:t>
            </a:r>
          </a:p>
          <a:p>
            <a:r>
              <a:rPr lang="en-US" baseline="0" dirty="0" smtClean="0"/>
              <a:t>MSM is 8% high</a:t>
            </a:r>
          </a:p>
          <a:p>
            <a:r>
              <a:rPr lang="en-US" baseline="0" dirty="0" smtClean="0"/>
              <a:t>(LEW is 3% higher)</a:t>
            </a:r>
            <a:endParaRPr lang="en-US" dirty="0" smtClean="0"/>
          </a:p>
          <a:p>
            <a:endParaRPr lang="en-US" dirty="0" smtClean="0"/>
          </a:p>
          <a:p>
            <a:r>
              <a:rPr lang="en-US" dirty="0" smtClean="0"/>
              <a:t>Variance models</a:t>
            </a:r>
            <a:r>
              <a:rPr lang="en-US" baseline="0" dirty="0" smtClean="0"/>
              <a:t> </a:t>
            </a:r>
            <a:r>
              <a:rPr lang="en-US" baseline="0" dirty="0" smtClean="0">
                <a:sym typeface="Wingdings" panose="05000000000000000000" pitchFamily="2" charset="2"/>
              </a:rPr>
              <a:t> females have significantly larger between cell MLH1 count variance </a:t>
            </a:r>
          </a:p>
          <a:p>
            <a:endParaRPr lang="en-US" baseline="0" dirty="0" smtClean="0">
              <a:sym typeface="Wingdings" panose="05000000000000000000" pitchFamily="2" charset="2"/>
            </a:endParaRPr>
          </a:p>
          <a:p>
            <a:r>
              <a:rPr lang="en-US" baseline="0" dirty="0" smtClean="0">
                <a:sym typeface="Wingdings" panose="05000000000000000000" pitchFamily="2" charset="2"/>
              </a:rPr>
              <a:t>G mean 28</a:t>
            </a:r>
          </a:p>
          <a:p>
            <a:r>
              <a:rPr lang="en-US" baseline="0" dirty="0" smtClean="0">
                <a:sym typeface="Wingdings" panose="05000000000000000000" pitchFamily="2" charset="2"/>
              </a:rPr>
              <a:t>MSM 27</a:t>
            </a:r>
          </a:p>
          <a:p>
            <a:endParaRPr lang="en-US" baseline="0" dirty="0" smtClean="0">
              <a:sym typeface="Wingdings" panose="05000000000000000000" pitchFamily="2" charset="2"/>
            </a:endParaRPr>
          </a:p>
          <a:p>
            <a:r>
              <a:rPr lang="en-US" baseline="0" dirty="0" smtClean="0">
                <a:sym typeface="Wingdings" panose="05000000000000000000" pitchFamily="2" charset="2"/>
              </a:rPr>
              <a:t>MOLF 27</a:t>
            </a:r>
          </a:p>
          <a:p>
            <a:endParaRPr lang="en-US" baseline="0" dirty="0" smtClean="0">
              <a:sym typeface="Wingdings" panose="05000000000000000000" pitchFamily="2" charset="2"/>
            </a:endParaRPr>
          </a:p>
          <a:p>
            <a:r>
              <a:rPr lang="en-US" dirty="0" smtClean="0"/>
              <a:t>But I think with the difference number of mice, this is how the</a:t>
            </a:r>
            <a:r>
              <a:rPr lang="en-US" baseline="0" dirty="0" smtClean="0"/>
              <a:t> lm shakes out</a:t>
            </a:r>
            <a:endParaRPr lang="en-US" dirty="0" smtClean="0"/>
          </a:p>
        </p:txBody>
      </p:sp>
      <p:sp>
        <p:nvSpPr>
          <p:cNvPr id="4" name="Slide Number Placeholder 3"/>
          <p:cNvSpPr>
            <a:spLocks noGrp="1"/>
          </p:cNvSpPr>
          <p:nvPr>
            <p:ph type="sldNum" sz="quarter" idx="10"/>
          </p:nvPr>
        </p:nvSpPr>
        <p:spPr/>
        <p:txBody>
          <a:bodyPr/>
          <a:lstStyle/>
          <a:p>
            <a:fld id="{2788907E-C72E-4D7B-B8CA-F158589AC799}" type="slidenum">
              <a:rPr lang="en-US" smtClean="0"/>
              <a:t>5</a:t>
            </a:fld>
            <a:endParaRPr lang="en-US"/>
          </a:p>
        </p:txBody>
      </p:sp>
    </p:spTree>
    <p:extLst>
      <p:ext uri="{BB962C8B-B14F-4D97-AF65-F5344CB8AC3E}">
        <p14:creationId xmlns:p14="http://schemas.microsoft.com/office/powerpoint/2010/main" val="39493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Male mlh1,</a:t>
            </a:r>
            <a:r>
              <a:rPr lang="en-US" baseline="0" dirty="0" smtClean="0"/>
              <a:t> ran mixed models and </a:t>
            </a:r>
            <a:r>
              <a:rPr lang="en-US" baseline="0" dirty="0" err="1" smtClean="0"/>
              <a:t>glms</a:t>
            </a:r>
            <a:r>
              <a:rPr lang="en-US" baseline="0" dirty="0" smtClean="0"/>
              <a:t> – the main finding was that there were 3 significant strain effects</a:t>
            </a:r>
            <a:endParaRPr lang="en-US" dirty="0" smtClean="0"/>
          </a:p>
          <a:p>
            <a:r>
              <a:rPr lang="en-US" dirty="0" err="1" smtClean="0"/>
              <a:t>Glm’s</a:t>
            </a:r>
            <a:endParaRPr lang="en-US" dirty="0" smtClean="0"/>
          </a:p>
          <a:p>
            <a:endParaRPr lang="en-US" dirty="0" smtClean="0"/>
          </a:p>
          <a:p>
            <a:r>
              <a:rPr lang="en-US" dirty="0" smtClean="0"/>
              <a:t>PWD, MSM and SKIVE have</a:t>
            </a:r>
            <a:r>
              <a:rPr lang="en-US" baseline="0" dirty="0" smtClean="0"/>
              <a:t> significant strain effects, they are know high rec strains  -- the rest of the strains have lower averages</a:t>
            </a:r>
          </a:p>
          <a:p>
            <a:endParaRPr lang="en-US" baseline="0" dirty="0" smtClean="0"/>
          </a:p>
          <a:p>
            <a:r>
              <a:rPr lang="en-US" baseline="0" dirty="0" smtClean="0"/>
              <a:t>So this is </a:t>
            </a:r>
            <a:r>
              <a:rPr lang="en-US" baseline="0" dirty="0" err="1" smtClean="0"/>
              <a:t>raivdence</a:t>
            </a:r>
            <a:r>
              <a:rPr lang="en-US" baseline="0" dirty="0" smtClean="0"/>
              <a:t> of rapid – sex </a:t>
            </a:r>
            <a:r>
              <a:rPr lang="en-US" baseline="0" dirty="0" err="1" smtClean="0"/>
              <a:t>specif</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6</a:t>
            </a:fld>
            <a:endParaRPr lang="en-US"/>
          </a:p>
        </p:txBody>
      </p:sp>
    </p:spTree>
    <p:extLst>
      <p:ext uri="{BB962C8B-B14F-4D97-AF65-F5344CB8AC3E}">
        <p14:creationId xmlns:p14="http://schemas.microsoft.com/office/powerpoint/2010/main" val="352568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DMC1</a:t>
            </a:r>
            <a:r>
              <a:rPr lang="en-US" baseline="0" dirty="0" smtClean="0"/>
              <a:t> are markers of DSB’s </a:t>
            </a:r>
          </a:p>
          <a:p>
            <a:r>
              <a:rPr lang="en-US" baseline="0" dirty="0" smtClean="0"/>
              <a:t>We measured this to investigate the time line</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7</a:t>
            </a:fld>
            <a:endParaRPr lang="en-US"/>
          </a:p>
        </p:txBody>
      </p:sp>
    </p:spTree>
    <p:extLst>
      <p:ext uri="{BB962C8B-B14F-4D97-AF65-F5344CB8AC3E}">
        <p14:creationId xmlns:p14="http://schemas.microsoft.com/office/powerpoint/2010/main" val="221909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Chromsome</a:t>
            </a:r>
            <a:r>
              <a:rPr lang="en-US" baseline="0" dirty="0" smtClean="0"/>
              <a:t> class </a:t>
            </a:r>
            <a:r>
              <a:rPr lang="en-US" baseline="0" dirty="0" err="1" smtClean="0"/>
              <a:t>propotion</a:t>
            </a:r>
            <a:r>
              <a:rPr lang="en-US" baseline="0" dirty="0" smtClean="0"/>
              <a:t> </a:t>
            </a:r>
            <a:r>
              <a:rPr lang="en-US" baseline="0" dirty="0" err="1" smtClean="0"/>
              <a:t>compisons</a:t>
            </a:r>
            <a:r>
              <a:rPr lang="en-US" baseline="0" dirty="0" smtClean="0"/>
              <a:t> – done to dissect the (cell wide) </a:t>
            </a:r>
            <a:r>
              <a:rPr lang="en-US" baseline="0" dirty="0" err="1" smtClean="0"/>
              <a:t>gwRR</a:t>
            </a:r>
            <a:r>
              <a:rPr lang="en-US" baseline="0" dirty="0" smtClean="0"/>
              <a:t> average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-high strains (G and MSM) and (PWD, MSM, SKIVE) – have significantly</a:t>
            </a:r>
            <a:r>
              <a:rPr lang="en-US" baseline="0" dirty="0" smtClean="0"/>
              <a:t> more 2CO bivalents </a:t>
            </a:r>
            <a:endParaRPr lang="en-US" dirty="0" smtClean="0"/>
          </a:p>
          <a:p>
            <a:endParaRPr lang="en-US" baseline="0" dirty="0" smtClean="0"/>
          </a:p>
          <a:p>
            <a:r>
              <a:rPr lang="en-US" baseline="0" dirty="0" smtClean="0"/>
              <a:t>-</a:t>
            </a:r>
            <a:r>
              <a:rPr lang="en-US" baseline="0" dirty="0" err="1" smtClean="0"/>
              <a:t>chisquare</a:t>
            </a:r>
            <a:r>
              <a:rPr lang="en-US" baseline="0" dirty="0" smtClean="0"/>
              <a:t> tests for difference in proportions, many significant proportion differences. </a:t>
            </a:r>
            <a:r>
              <a:rPr lang="en-US" baseline="0" dirty="0" err="1" smtClean="0"/>
              <a:t>Propotions</a:t>
            </a:r>
            <a:r>
              <a:rPr lang="en-US" baseline="0" dirty="0" smtClean="0"/>
              <a:t> are most similar for the </a:t>
            </a:r>
            <a:r>
              <a:rPr lang="en-US" baseline="0" dirty="0" err="1" smtClean="0"/>
              <a:t>rec.groups</a:t>
            </a:r>
            <a:r>
              <a:rPr lang="en-US" baseline="0" dirty="0" smtClean="0"/>
              <a:t> in males.</a:t>
            </a:r>
            <a:endParaRPr lang="en-US" dirty="0" smtClean="0"/>
          </a:p>
          <a:p>
            <a:endParaRPr lang="en-US" dirty="0" smtClean="0"/>
          </a:p>
          <a:p>
            <a:r>
              <a:rPr lang="en-US" dirty="0" smtClean="0"/>
              <a:t>-(</a:t>
            </a:r>
            <a:r>
              <a:rPr lang="en-US" dirty="0" err="1" smtClean="0"/>
              <a:t>gwRR</a:t>
            </a:r>
            <a:r>
              <a:rPr lang="en-US" dirty="0" smtClean="0"/>
              <a:t> evolution is facilitated through </a:t>
            </a:r>
            <a:r>
              <a:rPr lang="en-US" dirty="0" err="1" smtClean="0"/>
              <a:t>chrm</a:t>
            </a:r>
            <a:r>
              <a:rPr lang="en-US" dirty="0" smtClean="0"/>
              <a:t> levels)</a:t>
            </a:r>
          </a:p>
          <a:p>
            <a:endParaRPr lang="en-US" dirty="0" smtClean="0"/>
          </a:p>
          <a:p>
            <a:r>
              <a:rPr lang="en-US" dirty="0" smtClean="0"/>
              <a:t>(what about the female findings:  G, MSM, )</a:t>
            </a:r>
          </a:p>
          <a:p>
            <a:endParaRPr lang="en-US" dirty="0" smtClean="0"/>
          </a:p>
          <a:p>
            <a:r>
              <a:rPr lang="en-US" dirty="0" smtClean="0"/>
              <a:t>**MSM 60% &gt; PWD 50% &gt; SKIVE 30% &gt;  20 - 10% remaining (low) strains**</a:t>
            </a:r>
          </a:p>
          <a:p>
            <a:endParaRPr lang="en-US" dirty="0" smtClean="0"/>
          </a:p>
          <a:p>
            <a:endParaRPr lang="en-US" b="1" dirty="0" smtClean="0"/>
          </a:p>
          <a:p>
            <a:r>
              <a:rPr lang="en-US" sz="1200" b="1" dirty="0" smtClean="0"/>
              <a:t>Male pattern</a:t>
            </a:r>
          </a:p>
          <a:p>
            <a:r>
              <a:rPr lang="en-US" sz="1200" b="1" dirty="0" smtClean="0"/>
              <a:t>**MSM 60% &gt; PWD 50% &gt; SKIVE 30% &gt;  20 - 10% remaining (low) strains**</a:t>
            </a:r>
          </a:p>
          <a:p>
            <a:endParaRPr lang="en-US" dirty="0" smtClean="0"/>
          </a:p>
          <a:p>
            <a:endParaRPr lang="en-US" sz="1200" b="0" dirty="0" smtClean="0"/>
          </a:p>
          <a:p>
            <a:endParaRPr lang="en-US" sz="1200" b="0" dirty="0" smtClean="0"/>
          </a:p>
          <a:p>
            <a:r>
              <a:rPr lang="en-US" sz="1200" b="0" dirty="0" smtClean="0"/>
              <a:t>Female pattern</a:t>
            </a:r>
          </a:p>
          <a:p>
            <a:r>
              <a:rPr lang="en-US" sz="1200" b="0" dirty="0" smtClean="0"/>
              <a:t>High female strains, G and LEW,</a:t>
            </a:r>
          </a:p>
          <a:p>
            <a:endParaRPr lang="en-US" sz="1200" b="0" dirty="0" smtClean="0"/>
          </a:p>
          <a:p>
            <a:r>
              <a:rPr lang="en-US" sz="1200" b="0" dirty="0" smtClean="0"/>
              <a:t>High Rec females have more 2CO </a:t>
            </a:r>
            <a:r>
              <a:rPr lang="en-US" sz="1200" b="0" dirty="0" err="1" smtClean="0"/>
              <a:t>chrms</a:t>
            </a:r>
            <a:r>
              <a:rPr lang="en-US" sz="1200" b="0" dirty="0" smtClean="0"/>
              <a:t>, ~33% vs (23% - 27%)</a:t>
            </a:r>
          </a:p>
          <a:p>
            <a:endParaRPr lang="en-US" b="0" dirty="0" smtClean="0"/>
          </a:p>
          <a:p>
            <a:r>
              <a:rPr lang="en-US" sz="1200" b="0" dirty="0" smtClean="0"/>
              <a:t>Male pattern</a:t>
            </a:r>
          </a:p>
          <a:p>
            <a:r>
              <a:rPr lang="en-US" sz="1200" b="0" dirty="0" smtClean="0"/>
              <a:t>**MSM 60% &gt; PWD 50% &gt; SKIVE 30% &gt;  20 - 10% remaining (low) strains**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8</a:t>
            </a:fld>
            <a:endParaRPr lang="en-US"/>
          </a:p>
        </p:txBody>
      </p:sp>
    </p:spTree>
    <p:extLst>
      <p:ext uri="{BB962C8B-B14F-4D97-AF65-F5344CB8AC3E}">
        <p14:creationId xmlns:p14="http://schemas.microsoft.com/office/powerpoint/2010/main" val="98144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to illustrate the Bivalent Data </a:t>
            </a:r>
          </a:p>
          <a:p>
            <a:r>
              <a:rPr lang="en-US" dirty="0" smtClean="0"/>
              <a:t>Almost all</a:t>
            </a:r>
            <a:r>
              <a:rPr lang="en-US" baseline="0" dirty="0" smtClean="0"/>
              <a:t> the mice used in the MLH1 data set – have Bivalent observations</a:t>
            </a:r>
          </a:p>
          <a:p>
            <a:endParaRPr lang="en-US" dirty="0" smtClean="0"/>
          </a:p>
          <a:p>
            <a:r>
              <a:rPr lang="en-US" dirty="0" smtClean="0"/>
              <a:t>Automated measures that have</a:t>
            </a:r>
            <a:r>
              <a:rPr lang="en-US" baseline="0" dirty="0" smtClean="0"/>
              <a:t> been curated by a human</a:t>
            </a:r>
          </a:p>
          <a:p>
            <a:r>
              <a:rPr lang="en-US" baseline="0" dirty="0" smtClean="0"/>
              <a:t>Not all images isolate or use every bivalent across cells (average 17) – but the isolation isn’t biased and since there so many observations – we assume the bunches of bivalents from each group are similarly representative of general patterns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9</a:t>
            </a:fld>
            <a:endParaRPr lang="en-US"/>
          </a:p>
        </p:txBody>
      </p:sp>
    </p:spTree>
    <p:extLst>
      <p:ext uri="{BB962C8B-B14F-4D97-AF65-F5344CB8AC3E}">
        <p14:creationId xmlns:p14="http://schemas.microsoft.com/office/powerpoint/2010/main" val="114717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02344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90563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2441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901326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6702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13044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11E091-050C-4DAB-ABC8-34B3B7B173DA}" type="datetimeFigureOut">
              <a:rPr lang="en-US" smtClean="0"/>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70099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11E091-050C-4DAB-ABC8-34B3B7B173DA}" type="datetimeFigureOut">
              <a:rPr lang="en-US" smtClean="0"/>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42858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1E091-050C-4DAB-ABC8-34B3B7B173DA}" type="datetimeFigureOut">
              <a:rPr lang="en-US" smtClean="0"/>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32781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72646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408603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E091-050C-4DAB-ABC8-34B3B7B173DA}" type="datetimeFigureOut">
              <a:rPr lang="en-US" smtClean="0"/>
              <a:t>2/12/2020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F270F-6603-4229-833E-69F2EF406E27}" type="slidenum">
              <a:rPr lang="en-US" smtClean="0"/>
              <a:t>‹#›</a:t>
            </a:fld>
            <a:endParaRPr lang="en-US"/>
          </a:p>
        </p:txBody>
      </p:sp>
    </p:spTree>
    <p:extLst>
      <p:ext uri="{BB962C8B-B14F-4D97-AF65-F5344CB8AC3E}">
        <p14:creationId xmlns:p14="http://schemas.microsoft.com/office/powerpoint/2010/main" val="1820096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hyperlink" Target="http://www.sthda.com/english/wiki/one-way-anova-test-in-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Sex </a:t>
            </a:r>
            <a:r>
              <a:rPr lang="en-US" dirty="0"/>
              <a:t>s</a:t>
            </a:r>
            <a:r>
              <a:rPr lang="en-US" dirty="0" smtClean="0"/>
              <a:t>pecific evolutio</a:t>
            </a:r>
            <a:r>
              <a:rPr lang="en-US" dirty="0" smtClean="0"/>
              <a:t>n of meiotic recombination rates</a:t>
            </a:r>
            <a:endParaRPr lang="en-US" dirty="0"/>
          </a:p>
        </p:txBody>
      </p:sp>
      <p:sp>
        <p:nvSpPr>
          <p:cNvPr id="3" name="Subtitle 2"/>
          <p:cNvSpPr>
            <a:spLocks noGrp="1"/>
          </p:cNvSpPr>
          <p:nvPr>
            <p:ph type="subTitle" idx="1"/>
          </p:nvPr>
        </p:nvSpPr>
        <p:spPr/>
        <p:txBody>
          <a:bodyPr/>
          <a:lstStyle/>
          <a:p>
            <a:r>
              <a:rPr lang="en-US" dirty="0" smtClean="0"/>
              <a:t>Payseur lab meeting 12.2.20</a:t>
            </a:r>
          </a:p>
          <a:p>
            <a:r>
              <a:rPr lang="en-US" smtClean="0"/>
              <a:t>April Peterson</a:t>
            </a:r>
            <a:endParaRPr lang="en-US"/>
          </a:p>
        </p:txBody>
      </p:sp>
    </p:spTree>
    <p:extLst>
      <p:ext uri="{BB962C8B-B14F-4D97-AF65-F5344CB8AC3E}">
        <p14:creationId xmlns:p14="http://schemas.microsoft.com/office/powerpoint/2010/main" val="4204329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Sex Specific Patterns</a:t>
            </a:r>
            <a:endParaRPr lang="en-US" dirty="0"/>
          </a:p>
        </p:txBody>
      </p:sp>
      <p:sp>
        <p:nvSpPr>
          <p:cNvPr id="3" name="Content Placeholder 2"/>
          <p:cNvSpPr>
            <a:spLocks noGrp="1"/>
          </p:cNvSpPr>
          <p:nvPr>
            <p:ph idx="1"/>
          </p:nvPr>
        </p:nvSpPr>
        <p:spPr>
          <a:xfrm>
            <a:off x="838200" y="1690688"/>
            <a:ext cx="10515600" cy="4989081"/>
          </a:xfrm>
        </p:spPr>
        <p:txBody>
          <a:bodyPr>
            <a:normAutofit lnSpcReduction="10000"/>
          </a:bodyPr>
          <a:lstStyle/>
          <a:p>
            <a:pPr marL="0" indent="0">
              <a:buNone/>
            </a:pPr>
            <a:r>
              <a:rPr lang="en-US" dirty="0" smtClean="0"/>
              <a:t>Q1) </a:t>
            </a:r>
            <a:r>
              <a:rPr lang="en-US" dirty="0"/>
              <a:t>What are </a:t>
            </a:r>
            <a:r>
              <a:rPr lang="en-US" dirty="0" smtClean="0"/>
              <a:t>general differences </a:t>
            </a:r>
            <a:r>
              <a:rPr lang="en-US" dirty="0"/>
              <a:t>between </a:t>
            </a:r>
            <a:r>
              <a:rPr lang="en-US" dirty="0" smtClean="0"/>
              <a:t>bivalent patterns in oocyte and spermatocytes?</a:t>
            </a:r>
            <a:endParaRPr lang="en-US" dirty="0" smtClean="0">
              <a:effectLst/>
            </a:endParaRPr>
          </a:p>
          <a:p>
            <a:endParaRPr lang="en-US" dirty="0"/>
          </a:p>
          <a:p>
            <a:pPr marL="0" indent="0">
              <a:buNone/>
            </a:pPr>
            <a:r>
              <a:rPr lang="en-US" dirty="0"/>
              <a:t>Predictions</a:t>
            </a:r>
          </a:p>
          <a:p>
            <a:pPr marL="0" indent="0">
              <a:buNone/>
            </a:pPr>
            <a:r>
              <a:rPr lang="en-US" dirty="0"/>
              <a:t>1.</a:t>
            </a:r>
            <a:r>
              <a:rPr lang="en-US" b="1" i="1" dirty="0"/>
              <a:t> SC length will be </a:t>
            </a:r>
            <a:r>
              <a:rPr lang="en-US" b="1" i="1" dirty="0" smtClean="0"/>
              <a:t>longer in females</a:t>
            </a:r>
            <a:endParaRPr lang="en-US" dirty="0"/>
          </a:p>
          <a:p>
            <a:pPr marL="0" indent="0">
              <a:buNone/>
            </a:pPr>
            <a:r>
              <a:rPr lang="en-US" dirty="0"/>
              <a:t>2. </a:t>
            </a:r>
            <a:r>
              <a:rPr lang="en-US" b="1" i="1" dirty="0"/>
              <a:t>1CO normalized positions will be sexually dimorphic</a:t>
            </a:r>
            <a:endParaRPr lang="en-US" dirty="0"/>
          </a:p>
          <a:p>
            <a:pPr marL="0" indent="0">
              <a:buNone/>
            </a:pPr>
            <a:r>
              <a:rPr lang="en-US" dirty="0"/>
              <a:t>3. </a:t>
            </a:r>
            <a:r>
              <a:rPr lang="en-US" b="1" i="1" dirty="0"/>
              <a:t>No </a:t>
            </a:r>
            <a:r>
              <a:rPr lang="en-US" b="1" i="1" dirty="0" smtClean="0"/>
              <a:t>sex difference </a:t>
            </a:r>
            <a:r>
              <a:rPr lang="en-US" b="1" i="1" dirty="0"/>
              <a:t>in physical </a:t>
            </a:r>
            <a:r>
              <a:rPr lang="en-US" b="1" i="1" dirty="0" smtClean="0"/>
              <a:t>distance (</a:t>
            </a:r>
            <a:r>
              <a:rPr lang="en-US" b="1" i="1" dirty="0"/>
              <a:t>SC units, (</a:t>
            </a:r>
            <a:r>
              <a:rPr lang="en-US" b="1" i="1" dirty="0" err="1"/>
              <a:t>IFDraw</a:t>
            </a:r>
            <a:r>
              <a:rPr lang="en-US" b="1" i="1" dirty="0" smtClean="0"/>
              <a:t>)) </a:t>
            </a:r>
            <a:r>
              <a:rPr lang="en-US" b="1" i="1" dirty="0"/>
              <a:t>between foci on the same bivalent</a:t>
            </a:r>
            <a:r>
              <a:rPr lang="en-US" b="1" i="1" dirty="0" smtClean="0"/>
              <a:t>.*</a:t>
            </a:r>
            <a:endParaRPr lang="en-US" b="1" i="1" dirty="0"/>
          </a:p>
          <a:p>
            <a:pPr marL="0" indent="0">
              <a:buNone/>
            </a:pPr>
            <a:endParaRPr lang="en-US" sz="2200" b="1" dirty="0" smtClean="0"/>
          </a:p>
          <a:p>
            <a:pPr marL="0" indent="0">
              <a:buNone/>
            </a:pPr>
            <a:r>
              <a:rPr lang="en-US" sz="2200" b="1" dirty="0" smtClean="0"/>
              <a:t>de </a:t>
            </a:r>
            <a:r>
              <a:rPr lang="en-US" sz="2200" b="1" dirty="0"/>
              <a:t>Boer</a:t>
            </a:r>
            <a:r>
              <a:rPr lang="en-US" sz="2200" dirty="0"/>
              <a:t>, E., </a:t>
            </a:r>
            <a:r>
              <a:rPr lang="en-US" sz="2200" dirty="0" err="1"/>
              <a:t>Stam</a:t>
            </a:r>
            <a:r>
              <a:rPr lang="en-US" sz="2200" dirty="0"/>
              <a:t>, P., Dietrich, A. J., </a:t>
            </a:r>
            <a:r>
              <a:rPr lang="en-US" sz="2200" dirty="0" err="1"/>
              <a:t>Pastink</a:t>
            </a:r>
            <a:r>
              <a:rPr lang="en-US" sz="2200" dirty="0"/>
              <a:t>, A., &amp; </a:t>
            </a:r>
            <a:r>
              <a:rPr lang="en-US" sz="2200" dirty="0" err="1"/>
              <a:t>Heyting</a:t>
            </a:r>
            <a:r>
              <a:rPr lang="en-US" sz="2200" dirty="0"/>
              <a:t>, C. </a:t>
            </a:r>
            <a:r>
              <a:rPr lang="en-US" sz="2200" b="1" dirty="0"/>
              <a:t>(2006). </a:t>
            </a:r>
            <a:r>
              <a:rPr lang="en-US" sz="2200" dirty="0"/>
              <a:t>Two levels of interference in mouse meiotic recombination. </a:t>
            </a:r>
            <a:r>
              <a:rPr lang="en-US" sz="2200" i="1" dirty="0"/>
              <a:t>Proceedings of the National Academy of Sciences</a:t>
            </a:r>
            <a:r>
              <a:rPr lang="en-US" sz="2200" dirty="0"/>
              <a:t>, </a:t>
            </a:r>
            <a:r>
              <a:rPr lang="en-US" sz="2200" i="1" dirty="0"/>
              <a:t>103</a:t>
            </a:r>
            <a:r>
              <a:rPr lang="en-US" sz="2200" dirty="0"/>
              <a:t>(25), 9607-9612</a:t>
            </a:r>
            <a:r>
              <a:rPr lang="en-US" sz="2200" dirty="0" smtClean="0"/>
              <a:t>.</a:t>
            </a:r>
            <a:endParaRPr lang="en-US" dirty="0" smtClean="0"/>
          </a:p>
        </p:txBody>
      </p:sp>
    </p:spTree>
    <p:extLst>
      <p:ext uri="{BB962C8B-B14F-4D97-AF65-F5344CB8AC3E}">
        <p14:creationId xmlns:p14="http://schemas.microsoft.com/office/powerpoint/2010/main" val="28337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SC Lengths</a:t>
            </a:r>
            <a:endParaRPr lang="en-US" dirty="0"/>
          </a:p>
        </p:txBody>
      </p:sp>
      <p:sp>
        <p:nvSpPr>
          <p:cNvPr id="3" name="Content Placeholder 2"/>
          <p:cNvSpPr>
            <a:spLocks noGrp="1"/>
          </p:cNvSpPr>
          <p:nvPr>
            <p:ph idx="1"/>
          </p:nvPr>
        </p:nvSpPr>
        <p:spPr>
          <a:xfrm>
            <a:off x="422031" y="1825625"/>
            <a:ext cx="3940649" cy="4817546"/>
          </a:xfrm>
        </p:spPr>
        <p:txBody>
          <a:bodyPr>
            <a:normAutofit/>
          </a:bodyPr>
          <a:lstStyle/>
          <a:p>
            <a:pPr marL="0" indent="0">
              <a:buNone/>
            </a:pPr>
            <a:r>
              <a:rPr lang="en-US" dirty="0" smtClean="0"/>
              <a:t>Caveats due to XX, but several reasons that support female SC’s being longer:</a:t>
            </a:r>
          </a:p>
          <a:p>
            <a:r>
              <a:rPr lang="en-US" dirty="0" smtClean="0"/>
              <a:t>Within a cell, ALL bivalents are longer</a:t>
            </a:r>
          </a:p>
          <a:p>
            <a:r>
              <a:rPr lang="en-US" dirty="0" smtClean="0"/>
              <a:t>Long </a:t>
            </a:r>
            <a:r>
              <a:rPr lang="en-US" dirty="0" err="1" smtClean="0"/>
              <a:t>biv</a:t>
            </a:r>
            <a:r>
              <a:rPr lang="en-US" dirty="0" smtClean="0"/>
              <a:t> measures</a:t>
            </a:r>
          </a:p>
          <a:p>
            <a:r>
              <a:rPr lang="en-US" dirty="0" smtClean="0"/>
              <a:t>Permutations of 19 female, 20 male random bivalents are not significant.</a:t>
            </a:r>
          </a:p>
        </p:txBody>
      </p:sp>
      <p:pic>
        <p:nvPicPr>
          <p:cNvPr id="4" name="Picture 3"/>
          <p:cNvPicPr>
            <a:picLocks noChangeAspect="1"/>
          </p:cNvPicPr>
          <p:nvPr/>
        </p:nvPicPr>
        <p:blipFill>
          <a:blip r:embed="rId3"/>
          <a:stretch>
            <a:fillRect/>
          </a:stretch>
        </p:blipFill>
        <p:spPr>
          <a:xfrm>
            <a:off x="4573471" y="1228381"/>
            <a:ext cx="7148865" cy="5414790"/>
          </a:xfrm>
          <a:prstGeom prst="rect">
            <a:avLst/>
          </a:prstGeom>
        </p:spPr>
      </p:pic>
    </p:spTree>
    <p:extLst>
      <p:ext uri="{BB962C8B-B14F-4D97-AF65-F5344CB8AC3E}">
        <p14:creationId xmlns:p14="http://schemas.microsoft.com/office/powerpoint/2010/main" val="37908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30591"/>
          <a:stretch/>
        </p:blipFill>
        <p:spPr>
          <a:xfrm>
            <a:off x="237926" y="1471309"/>
            <a:ext cx="3033369" cy="4070263"/>
          </a:xfrm>
          <a:prstGeom prst="rect">
            <a:avLst/>
          </a:prstGeom>
        </p:spPr>
      </p:pic>
      <p:pic>
        <p:nvPicPr>
          <p:cNvPr id="5" name="Picture 4"/>
          <p:cNvPicPr>
            <a:picLocks noChangeAspect="1"/>
          </p:cNvPicPr>
          <p:nvPr/>
        </p:nvPicPr>
        <p:blipFill rotWithShape="1">
          <a:blip r:embed="rId4"/>
          <a:srcRect r="32122"/>
          <a:stretch/>
        </p:blipFill>
        <p:spPr>
          <a:xfrm>
            <a:off x="3438546" y="1445183"/>
            <a:ext cx="2985466" cy="4096389"/>
          </a:xfrm>
          <a:prstGeom prst="rect">
            <a:avLst/>
          </a:prstGeom>
        </p:spPr>
      </p:pic>
      <p:pic>
        <p:nvPicPr>
          <p:cNvPr id="6" name="Picture 5"/>
          <p:cNvPicPr>
            <a:picLocks noChangeAspect="1"/>
          </p:cNvPicPr>
          <p:nvPr/>
        </p:nvPicPr>
        <p:blipFill>
          <a:blip r:embed="rId5"/>
          <a:stretch>
            <a:fillRect/>
          </a:stretch>
        </p:blipFill>
        <p:spPr>
          <a:xfrm>
            <a:off x="6711623" y="1332567"/>
            <a:ext cx="5480377" cy="4630738"/>
          </a:xfrm>
          <a:prstGeom prst="rect">
            <a:avLst/>
          </a:prstGeom>
        </p:spPr>
      </p:pic>
      <p:sp>
        <p:nvSpPr>
          <p:cNvPr id="7" name="TextBox 6"/>
          <p:cNvSpPr txBox="1"/>
          <p:nvPr/>
        </p:nvSpPr>
        <p:spPr>
          <a:xfrm>
            <a:off x="865608" y="5792663"/>
            <a:ext cx="2090058" cy="646331"/>
          </a:xfrm>
          <a:prstGeom prst="rect">
            <a:avLst/>
          </a:prstGeom>
          <a:noFill/>
        </p:spPr>
        <p:txBody>
          <a:bodyPr wrap="square" rtlCol="0">
            <a:spAutoFit/>
          </a:bodyPr>
          <a:lstStyle/>
          <a:p>
            <a:r>
              <a:rPr lang="en-US" dirty="0" smtClean="0"/>
              <a:t>Sim means, for raw IFD</a:t>
            </a:r>
            <a:endParaRPr lang="en-US" dirty="0"/>
          </a:p>
        </p:txBody>
      </p:sp>
      <p:sp>
        <p:nvSpPr>
          <p:cNvPr id="8" name="TextBox 7"/>
          <p:cNvSpPr txBox="1"/>
          <p:nvPr/>
        </p:nvSpPr>
        <p:spPr>
          <a:xfrm>
            <a:off x="4084320" y="5821809"/>
            <a:ext cx="2090058" cy="369332"/>
          </a:xfrm>
          <a:prstGeom prst="rect">
            <a:avLst/>
          </a:prstGeom>
          <a:noFill/>
        </p:spPr>
        <p:txBody>
          <a:bodyPr wrap="square" rtlCol="0">
            <a:spAutoFit/>
          </a:bodyPr>
          <a:lstStyle/>
          <a:p>
            <a:r>
              <a:rPr lang="en-US" dirty="0" smtClean="0"/>
              <a:t>Male mean greater</a:t>
            </a:r>
            <a:endParaRPr lang="en-US" dirty="0"/>
          </a:p>
        </p:txBody>
      </p:sp>
      <p:sp>
        <p:nvSpPr>
          <p:cNvPr id="9" name="TextBox 8"/>
          <p:cNvSpPr txBox="1"/>
          <p:nvPr/>
        </p:nvSpPr>
        <p:spPr>
          <a:xfrm>
            <a:off x="7315201" y="5858558"/>
            <a:ext cx="3696788" cy="646331"/>
          </a:xfrm>
          <a:prstGeom prst="rect">
            <a:avLst/>
          </a:prstGeom>
          <a:noFill/>
        </p:spPr>
        <p:txBody>
          <a:bodyPr wrap="square" rtlCol="0">
            <a:spAutoFit/>
          </a:bodyPr>
          <a:lstStyle/>
          <a:p>
            <a:r>
              <a:rPr lang="en-US" dirty="0" smtClean="0"/>
              <a:t>Threshold for the males, not in the females</a:t>
            </a:r>
            <a:endParaRPr lang="en-US" dirty="0"/>
          </a:p>
        </p:txBody>
      </p:sp>
      <p:cxnSp>
        <p:nvCxnSpPr>
          <p:cNvPr id="11" name="Straight Connector 10"/>
          <p:cNvCxnSpPr/>
          <p:nvPr/>
        </p:nvCxnSpPr>
        <p:spPr>
          <a:xfrm>
            <a:off x="7293429" y="4415246"/>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1631" y="1933525"/>
            <a:ext cx="9179169" cy="646331"/>
          </a:xfrm>
          <a:prstGeom prst="rect">
            <a:avLst/>
          </a:prstGeom>
          <a:solidFill>
            <a:schemeClr val="bg1"/>
          </a:solidFill>
          <a:ln>
            <a:solidFill>
              <a:schemeClr val="tx1"/>
            </a:solidFill>
          </a:ln>
        </p:spPr>
        <p:txBody>
          <a:bodyPr wrap="square" rtlCol="0">
            <a:spAutoFit/>
          </a:bodyPr>
          <a:lstStyle/>
          <a:p>
            <a:pPr algn="ctr"/>
            <a:r>
              <a:rPr lang="en-US" dirty="0" smtClean="0"/>
              <a:t>High rec males: Sharp threshold of normalized IFDs ~ 30%</a:t>
            </a:r>
          </a:p>
          <a:p>
            <a:pPr algn="ctr"/>
            <a:r>
              <a:rPr lang="en-US" dirty="0" smtClean="0"/>
              <a:t>Females: enrichment of shorter normalized IFDs</a:t>
            </a:r>
            <a:endParaRPr lang="en-US" dirty="0"/>
          </a:p>
        </p:txBody>
      </p:sp>
      <p:sp>
        <p:nvSpPr>
          <p:cNvPr id="12" name="Title 1"/>
          <p:cNvSpPr>
            <a:spLocks noGrp="1"/>
          </p:cNvSpPr>
          <p:nvPr>
            <p:ph type="title"/>
          </p:nvPr>
        </p:nvSpPr>
        <p:spPr>
          <a:xfrm>
            <a:off x="838200" y="365125"/>
            <a:ext cx="10515600" cy="1325563"/>
          </a:xfrm>
        </p:spPr>
        <p:txBody>
          <a:bodyPr/>
          <a:lstStyle/>
          <a:p>
            <a:r>
              <a:rPr lang="en-US" dirty="0" smtClean="0"/>
              <a:t>Q1 IFD and interference</a:t>
            </a:r>
            <a:endParaRPr lang="en-US" dirty="0"/>
          </a:p>
        </p:txBody>
      </p:sp>
    </p:spTree>
    <p:extLst>
      <p:ext uri="{BB962C8B-B14F-4D97-AF65-F5344CB8AC3E}">
        <p14:creationId xmlns:p14="http://schemas.microsoft.com/office/powerpoint/2010/main" val="19512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Results </a:t>
            </a:r>
            <a:r>
              <a:rPr lang="en-US" dirty="0"/>
              <a:t>S</a:t>
            </a:r>
            <a:r>
              <a:rPr lang="en-US" dirty="0" smtClean="0"/>
              <a:t>ummary</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SC Lengths</a:t>
            </a:r>
          </a:p>
          <a:p>
            <a:pPr marL="0" indent="0">
              <a:buNone/>
            </a:pPr>
            <a:r>
              <a:rPr lang="en-US" dirty="0" smtClean="0"/>
              <a:t>Average bivalent SC length is significantly longer in females</a:t>
            </a:r>
          </a:p>
          <a:p>
            <a:pPr marL="0" indent="0">
              <a:buNone/>
            </a:pPr>
            <a:endParaRPr lang="en-US" dirty="0"/>
          </a:p>
          <a:p>
            <a:pPr marL="0" indent="0">
              <a:buNone/>
            </a:pPr>
            <a:r>
              <a:rPr lang="en-US" b="1" dirty="0" smtClean="0"/>
              <a:t>Interference, IFD measures</a:t>
            </a:r>
          </a:p>
          <a:p>
            <a:pPr marL="0" indent="0">
              <a:buNone/>
            </a:pPr>
            <a:r>
              <a:rPr lang="en-US" dirty="0"/>
              <a:t>Males have longer </a:t>
            </a:r>
            <a:r>
              <a:rPr lang="en-US" dirty="0" err="1" smtClean="0"/>
              <a:t>nrmIFD</a:t>
            </a:r>
            <a:r>
              <a:rPr lang="en-US" dirty="0" smtClean="0"/>
              <a:t>, indicating stronger interference</a:t>
            </a:r>
          </a:p>
          <a:p>
            <a:pPr marL="0" indent="0">
              <a:buNone/>
            </a:pPr>
            <a:r>
              <a:rPr lang="en-US" dirty="0" smtClean="0"/>
              <a:t>Some females have longer </a:t>
            </a:r>
            <a:r>
              <a:rPr lang="en-US" dirty="0" err="1" smtClean="0"/>
              <a:t>rawIFD</a:t>
            </a:r>
            <a:r>
              <a:rPr lang="en-US" dirty="0" smtClean="0"/>
              <a:t>, but </a:t>
            </a:r>
            <a:r>
              <a:rPr lang="en-US" dirty="0"/>
              <a:t>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endParaRPr lang="en-US" dirty="0" smtClean="0"/>
          </a:p>
          <a:p>
            <a:pPr marL="0" indent="0">
              <a:buNone/>
            </a:pPr>
            <a:r>
              <a:rPr lang="en-US" b="1" dirty="0" smtClean="0"/>
              <a:t>Nrm.F1.pos</a:t>
            </a:r>
          </a:p>
          <a:p>
            <a:pPr marL="0" indent="0">
              <a:buNone/>
            </a:pPr>
            <a:r>
              <a:rPr lang="en-US" dirty="0" smtClean="0"/>
              <a:t>Expected sexual dimorphism, 1COs in females have more central position, and </a:t>
            </a:r>
            <a:r>
              <a:rPr lang="en-US" dirty="0" err="1" smtClean="0"/>
              <a:t>telomeric</a:t>
            </a:r>
            <a:r>
              <a:rPr lang="en-US" dirty="0" smtClean="0"/>
              <a:t> in male</a:t>
            </a:r>
          </a:p>
        </p:txBody>
      </p:sp>
    </p:spTree>
    <p:extLst>
      <p:ext uri="{BB962C8B-B14F-4D97-AF65-F5344CB8AC3E}">
        <p14:creationId xmlns:p14="http://schemas.microsoft.com/office/powerpoint/2010/main" val="37431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Single Bivalent </a:t>
            </a:r>
            <a:br>
              <a:rPr lang="en-US" dirty="0" smtClean="0"/>
            </a:br>
            <a:r>
              <a:rPr lang="en-US" dirty="0" smtClean="0"/>
              <a:t>Males High and Low Rec strains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Q2) What </a:t>
            </a:r>
            <a:r>
              <a:rPr lang="en-US" dirty="0"/>
              <a:t>are the differences between high </a:t>
            </a:r>
            <a:r>
              <a:rPr lang="en-US" dirty="0" err="1"/>
              <a:t>musc</a:t>
            </a:r>
            <a:r>
              <a:rPr lang="en-US" dirty="0"/>
              <a:t> and low </a:t>
            </a:r>
            <a:r>
              <a:rPr lang="en-US" dirty="0" err="1"/>
              <a:t>musc</a:t>
            </a:r>
            <a:r>
              <a:rPr lang="en-US" dirty="0"/>
              <a:t> </a:t>
            </a:r>
            <a:r>
              <a:rPr lang="en-US" dirty="0" smtClean="0"/>
              <a:t>strains?</a:t>
            </a:r>
            <a:endParaRPr lang="en-US" dirty="0"/>
          </a:p>
          <a:p>
            <a:pPr marL="0" indent="0">
              <a:buNone/>
            </a:pPr>
            <a:r>
              <a:rPr lang="en-US" dirty="0" smtClean="0"/>
              <a:t>Bivalent metric </a:t>
            </a:r>
            <a:r>
              <a:rPr lang="en-US" dirty="0"/>
              <a:t>p</a:t>
            </a:r>
            <a:r>
              <a:rPr lang="en-US" dirty="0" smtClean="0"/>
              <a:t>redictions</a:t>
            </a:r>
            <a:endParaRPr lang="en-US" dirty="0"/>
          </a:p>
          <a:p>
            <a:pPr marL="0" indent="0">
              <a:buNone/>
            </a:pPr>
            <a:r>
              <a:rPr lang="en-US" dirty="0"/>
              <a:t>1.</a:t>
            </a:r>
            <a:r>
              <a:rPr lang="en-US" b="1" i="1" dirty="0"/>
              <a:t> Interference will be weaker in </a:t>
            </a:r>
            <a:r>
              <a:rPr lang="en-US" b="1" i="1" dirty="0" err="1"/>
              <a:t>High.Rec</a:t>
            </a:r>
            <a:r>
              <a:rPr lang="en-US" b="1" i="1" dirty="0"/>
              <a:t> strains (IFD will be shorter) </a:t>
            </a:r>
          </a:p>
          <a:p>
            <a:pPr marL="0" indent="0">
              <a:buNone/>
            </a:pPr>
            <a:r>
              <a:rPr lang="en-US" dirty="0" smtClean="0"/>
              <a:t>2</a:t>
            </a:r>
            <a:r>
              <a:rPr lang="en-US" dirty="0"/>
              <a:t>. </a:t>
            </a:r>
            <a:r>
              <a:rPr lang="en-US" b="1" i="1" dirty="0"/>
              <a:t>SC length will be longer in </a:t>
            </a:r>
            <a:r>
              <a:rPr lang="en-US" b="1" i="1" dirty="0" err="1"/>
              <a:t>High.Rec</a:t>
            </a:r>
            <a:r>
              <a:rPr lang="en-US" b="1" i="1" dirty="0"/>
              <a:t> </a:t>
            </a:r>
            <a:r>
              <a:rPr lang="en-US" b="1" i="1" dirty="0" smtClean="0"/>
              <a:t>strains</a:t>
            </a:r>
          </a:p>
          <a:p>
            <a:pPr marL="0" indent="0">
              <a:buNone/>
            </a:pPr>
            <a:r>
              <a:rPr lang="en-US" dirty="0" smtClean="0"/>
              <a:t>3</a:t>
            </a:r>
            <a:r>
              <a:rPr lang="en-US" dirty="0"/>
              <a:t>. </a:t>
            </a:r>
            <a:r>
              <a:rPr lang="en-US" i="1" dirty="0"/>
              <a:t>1CO normalized positions will not be different</a:t>
            </a:r>
            <a:endParaRPr lang="en-US" i="1" dirty="0" smtClean="0"/>
          </a:p>
          <a:p>
            <a:pPr marL="0" indent="0">
              <a:buNone/>
            </a:pPr>
            <a:endParaRPr lang="en-US" dirty="0" smtClean="0"/>
          </a:p>
          <a:p>
            <a:pPr marL="0" indent="0">
              <a:buNone/>
            </a:pPr>
            <a:r>
              <a:rPr lang="en-US" dirty="0" smtClean="0"/>
              <a:t>Expected patterns based on MLH1 results, for SC length and IFD (opposite for interference).</a:t>
            </a:r>
          </a:p>
          <a:p>
            <a:pPr marL="0" indent="0">
              <a:buNone/>
            </a:pPr>
            <a:r>
              <a:rPr lang="en-US" dirty="0" smtClean="0"/>
              <a:t>A. Dom, </a:t>
            </a:r>
            <a:r>
              <a:rPr lang="en-US" dirty="0"/>
              <a:t>(WSB = LEW = G)</a:t>
            </a:r>
          </a:p>
          <a:p>
            <a:pPr marL="0" indent="0">
              <a:buNone/>
            </a:pPr>
            <a:r>
              <a:rPr lang="en-US" dirty="0" smtClean="0"/>
              <a:t>B. </a:t>
            </a:r>
            <a:r>
              <a:rPr lang="en-US" dirty="0" err="1" smtClean="0"/>
              <a:t>Musc</a:t>
            </a:r>
            <a:r>
              <a:rPr lang="en-US" dirty="0" smtClean="0"/>
              <a:t>, </a:t>
            </a:r>
            <a:r>
              <a:rPr lang="en-US" dirty="0"/>
              <a:t>(PWD &gt; SKIVE  &gt;  KAZ, CZECHII )</a:t>
            </a:r>
          </a:p>
          <a:p>
            <a:pPr marL="0" indent="0">
              <a:buNone/>
            </a:pPr>
            <a:r>
              <a:rPr lang="en-US" dirty="0" smtClean="0"/>
              <a:t>C. </a:t>
            </a:r>
            <a:r>
              <a:rPr lang="en-US" dirty="0" err="1" smtClean="0"/>
              <a:t>Mol</a:t>
            </a:r>
            <a:r>
              <a:rPr lang="en-US" dirty="0" smtClean="0"/>
              <a:t>, (MSM </a:t>
            </a:r>
            <a:r>
              <a:rPr lang="en-US" dirty="0"/>
              <a:t>&gt; </a:t>
            </a:r>
            <a:r>
              <a:rPr lang="en-US" dirty="0" err="1"/>
              <a:t>Mol</a:t>
            </a:r>
            <a:r>
              <a:rPr lang="en-US" dirty="0"/>
              <a:t>)</a:t>
            </a:r>
          </a:p>
          <a:p>
            <a:pPr marL="0" indent="0">
              <a:buNone/>
            </a:pPr>
            <a:endParaRPr lang="en-US" b="1" i="1" dirty="0"/>
          </a:p>
          <a:p>
            <a:endParaRPr lang="en-US" dirty="0">
              <a:effectLst/>
            </a:endParaRPr>
          </a:p>
        </p:txBody>
      </p:sp>
    </p:spTree>
    <p:extLst>
      <p:ext uri="{BB962C8B-B14F-4D97-AF65-F5344CB8AC3E}">
        <p14:creationId xmlns:p14="http://schemas.microsoft.com/office/powerpoint/2010/main" val="31376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and Complications</a:t>
            </a:r>
            <a:endParaRPr lang="en-US" dirty="0"/>
          </a:p>
        </p:txBody>
      </p:sp>
      <p:sp>
        <p:nvSpPr>
          <p:cNvPr id="3" name="Content Placeholder 2"/>
          <p:cNvSpPr>
            <a:spLocks noGrp="1"/>
          </p:cNvSpPr>
          <p:nvPr>
            <p:ph idx="1"/>
          </p:nvPr>
        </p:nvSpPr>
        <p:spPr/>
        <p:txBody>
          <a:bodyPr>
            <a:normAutofit/>
          </a:bodyPr>
          <a:lstStyle/>
          <a:p>
            <a:r>
              <a:rPr lang="en-US" dirty="0" smtClean="0"/>
              <a:t>Mean </a:t>
            </a:r>
            <a:r>
              <a:rPr lang="en-US" dirty="0"/>
              <a:t>B</a:t>
            </a:r>
            <a:r>
              <a:rPr lang="en-US" dirty="0" smtClean="0"/>
              <a:t>ivalent SC Length</a:t>
            </a:r>
          </a:p>
          <a:p>
            <a:pPr marL="0" indent="0">
              <a:buNone/>
            </a:pPr>
            <a:r>
              <a:rPr lang="en-US" dirty="0" smtClean="0"/>
              <a:t>-Average bivalent lengths are confounded by the different proportions of chromosome classes in the </a:t>
            </a:r>
            <a:r>
              <a:rPr lang="en-US" dirty="0" err="1" smtClean="0"/>
              <a:t>High.Rec</a:t>
            </a:r>
            <a:r>
              <a:rPr lang="en-US" dirty="0" smtClean="0"/>
              <a:t> and </a:t>
            </a:r>
            <a:r>
              <a:rPr lang="en-US" dirty="0" err="1" smtClean="0"/>
              <a:t>Low.Rec</a:t>
            </a:r>
            <a:r>
              <a:rPr lang="en-US" dirty="0" smtClean="0"/>
              <a:t> strains.</a:t>
            </a:r>
          </a:p>
          <a:p>
            <a:pPr marL="0" indent="0">
              <a:buNone/>
            </a:pPr>
            <a:endParaRPr lang="en-US" dirty="0"/>
          </a:p>
          <a:p>
            <a:pPr marL="0" indent="0">
              <a:buNone/>
            </a:pPr>
            <a:r>
              <a:rPr lang="en-US" dirty="0" smtClean="0"/>
              <a:t>Solutions</a:t>
            </a:r>
          </a:p>
          <a:p>
            <a:pPr marL="0" indent="0">
              <a:buNone/>
            </a:pPr>
            <a:r>
              <a:rPr lang="en-US" dirty="0" smtClean="0"/>
              <a:t>1. Testing whole cell measure of SC</a:t>
            </a:r>
          </a:p>
          <a:p>
            <a:pPr marL="0" indent="0">
              <a:buNone/>
            </a:pPr>
            <a:r>
              <a:rPr lang="en-US" dirty="0" smtClean="0"/>
              <a:t>2. testing </a:t>
            </a:r>
            <a:r>
              <a:rPr lang="en-US" b="1" dirty="0" err="1" smtClean="0"/>
              <a:t>long.biv</a:t>
            </a:r>
            <a:r>
              <a:rPr lang="en-US" dirty="0" smtClean="0"/>
              <a:t> and </a:t>
            </a:r>
            <a:r>
              <a:rPr lang="en-US" b="1" dirty="0" err="1" smtClean="0"/>
              <a:t>short.biv</a:t>
            </a:r>
            <a:r>
              <a:rPr lang="en-US" dirty="0" smtClean="0"/>
              <a:t> means. Top 5 and bottom 5 bivalents from single cells.</a:t>
            </a:r>
          </a:p>
        </p:txBody>
      </p:sp>
    </p:spTree>
    <p:extLst>
      <p:ext uri="{BB962C8B-B14F-4D97-AF65-F5344CB8AC3E}">
        <p14:creationId xmlns:p14="http://schemas.microsoft.com/office/powerpoint/2010/main" val="184545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6" name="Picture 5"/>
          <p:cNvPicPr>
            <a:picLocks noChangeAspect="1"/>
          </p:cNvPicPr>
          <p:nvPr/>
        </p:nvPicPr>
        <p:blipFill rotWithShape="1">
          <a:blip r:embed="rId3"/>
          <a:srcRect l="29731" t="10285" r="42679"/>
          <a:stretch/>
        </p:blipFill>
        <p:spPr>
          <a:xfrm>
            <a:off x="3117773" y="2522863"/>
            <a:ext cx="1663547" cy="3733225"/>
          </a:xfrm>
          <a:prstGeom prst="rect">
            <a:avLst/>
          </a:prstGeom>
        </p:spPr>
      </p:pic>
      <p:pic>
        <p:nvPicPr>
          <p:cNvPr id="8" name="Picture 7"/>
          <p:cNvPicPr>
            <a:picLocks noChangeAspect="1"/>
          </p:cNvPicPr>
          <p:nvPr/>
        </p:nvPicPr>
        <p:blipFill rotWithShape="1">
          <a:blip r:embed="rId4"/>
          <a:srcRect l="30050" t="9838" r="42071"/>
          <a:stretch/>
        </p:blipFill>
        <p:spPr>
          <a:xfrm>
            <a:off x="5585551" y="2469287"/>
            <a:ext cx="1696597" cy="3786801"/>
          </a:xfrm>
          <a:prstGeom prst="rect">
            <a:avLst/>
          </a:prstGeom>
        </p:spPr>
      </p:pic>
      <p:pic>
        <p:nvPicPr>
          <p:cNvPr id="9" name="Picture 8"/>
          <p:cNvPicPr>
            <a:picLocks noChangeAspect="1"/>
          </p:cNvPicPr>
          <p:nvPr/>
        </p:nvPicPr>
        <p:blipFill rotWithShape="1">
          <a:blip r:embed="rId5"/>
          <a:srcRect l="29875" t="10851" r="42246"/>
          <a:stretch/>
        </p:blipFill>
        <p:spPr>
          <a:xfrm>
            <a:off x="616945" y="2522863"/>
            <a:ext cx="1696597" cy="3744267"/>
          </a:xfrm>
          <a:prstGeom prst="rect">
            <a:avLst/>
          </a:prstGeom>
        </p:spPr>
      </p:pic>
      <p:sp>
        <p:nvSpPr>
          <p:cNvPr id="10" name="TextBox 9"/>
          <p:cNvSpPr txBox="1"/>
          <p:nvPr/>
        </p:nvSpPr>
        <p:spPr>
          <a:xfrm>
            <a:off x="605925" y="2032487"/>
            <a:ext cx="1663547" cy="369332"/>
          </a:xfrm>
          <a:prstGeom prst="rect">
            <a:avLst/>
          </a:prstGeom>
          <a:noFill/>
        </p:spPr>
        <p:txBody>
          <a:bodyPr wrap="square" rtlCol="0">
            <a:spAutoFit/>
          </a:bodyPr>
          <a:lstStyle/>
          <a:p>
            <a:r>
              <a:rPr lang="en-US" dirty="0" smtClean="0"/>
              <a:t>Single Bivalents</a:t>
            </a:r>
            <a:endParaRPr lang="en-US" dirty="0"/>
          </a:p>
        </p:txBody>
      </p:sp>
      <p:sp>
        <p:nvSpPr>
          <p:cNvPr id="11" name="TextBox 10"/>
          <p:cNvSpPr txBox="1"/>
          <p:nvPr/>
        </p:nvSpPr>
        <p:spPr>
          <a:xfrm>
            <a:off x="3360142" y="2032487"/>
            <a:ext cx="1663547" cy="369332"/>
          </a:xfrm>
          <a:prstGeom prst="rect">
            <a:avLst/>
          </a:prstGeom>
          <a:noFill/>
        </p:spPr>
        <p:txBody>
          <a:bodyPr wrap="square" rtlCol="0">
            <a:spAutoFit/>
          </a:bodyPr>
          <a:lstStyle/>
          <a:p>
            <a:r>
              <a:rPr lang="en-US" dirty="0" smtClean="0"/>
              <a:t>Cell averaged</a:t>
            </a:r>
            <a:endParaRPr lang="en-US" dirty="0"/>
          </a:p>
        </p:txBody>
      </p:sp>
      <p:sp>
        <p:nvSpPr>
          <p:cNvPr id="12" name="TextBox 11"/>
          <p:cNvSpPr txBox="1"/>
          <p:nvPr/>
        </p:nvSpPr>
        <p:spPr>
          <a:xfrm>
            <a:off x="5530463" y="2032487"/>
            <a:ext cx="1962839" cy="369332"/>
          </a:xfrm>
          <a:prstGeom prst="rect">
            <a:avLst/>
          </a:prstGeom>
          <a:noFill/>
        </p:spPr>
        <p:txBody>
          <a:bodyPr wrap="square" rtlCol="0">
            <a:spAutoFit/>
          </a:bodyPr>
          <a:lstStyle/>
          <a:p>
            <a:r>
              <a:rPr lang="en-US" dirty="0" smtClean="0"/>
              <a:t>Mouse averaged</a:t>
            </a:r>
            <a:endParaRPr lang="en-US" dirty="0"/>
          </a:p>
        </p:txBody>
      </p:sp>
      <p:sp>
        <p:nvSpPr>
          <p:cNvPr id="13" name="Content Placeholder 2"/>
          <p:cNvSpPr>
            <a:spLocks noGrp="1"/>
          </p:cNvSpPr>
          <p:nvPr>
            <p:ph idx="1"/>
          </p:nvPr>
        </p:nvSpPr>
        <p:spPr>
          <a:xfrm>
            <a:off x="7788924" y="1690688"/>
            <a:ext cx="4071650" cy="4486275"/>
          </a:xfrm>
        </p:spPr>
        <p:txBody>
          <a:bodyPr>
            <a:normAutofit/>
          </a:bodyPr>
          <a:lstStyle/>
          <a:p>
            <a:pPr marL="0" indent="0">
              <a:buNone/>
            </a:pPr>
            <a:r>
              <a:rPr lang="en-US" dirty="0" smtClean="0"/>
              <a:t>All bivalents with SC longer than 4</a:t>
            </a:r>
            <a:r>
              <a:rPr lang="en-US" baseline="30000" dirty="0" smtClean="0"/>
              <a:t>th</a:t>
            </a:r>
            <a:r>
              <a:rPr lang="en-US" dirty="0" smtClean="0"/>
              <a:t> quartile for SC length distribution of 1 cell -&gt; </a:t>
            </a:r>
            <a:r>
              <a:rPr lang="en-US" dirty="0" err="1" smtClean="0"/>
              <a:t>Long.biv</a:t>
            </a:r>
            <a:r>
              <a:rPr lang="en-US" dirty="0" smtClean="0"/>
              <a:t> data set</a:t>
            </a:r>
          </a:p>
          <a:p>
            <a:pPr marL="0" indent="0">
              <a:buNone/>
            </a:pPr>
            <a:endParaRPr lang="en-US" dirty="0"/>
          </a:p>
          <a:p>
            <a:pPr marL="0" indent="0">
              <a:buNone/>
            </a:pPr>
            <a:r>
              <a:rPr lang="en-US" dirty="0" smtClean="0"/>
              <a:t>Limited by automated measures with &gt;16 bivalent measures per cell</a:t>
            </a:r>
          </a:p>
          <a:p>
            <a:pPr marL="0" indent="0">
              <a:buNone/>
            </a:pPr>
            <a:r>
              <a:rPr lang="en-US" dirty="0" smtClean="0"/>
              <a:t>~5 cells per group</a:t>
            </a:r>
          </a:p>
        </p:txBody>
      </p:sp>
    </p:spTree>
    <p:extLst>
      <p:ext uri="{BB962C8B-B14F-4D97-AF65-F5344CB8AC3E}">
        <p14:creationId xmlns:p14="http://schemas.microsoft.com/office/powerpoint/2010/main" val="4016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7" name="Picture 6"/>
          <p:cNvPicPr>
            <a:picLocks noChangeAspect="1"/>
          </p:cNvPicPr>
          <p:nvPr/>
        </p:nvPicPr>
        <p:blipFill rotWithShape="1">
          <a:blip r:embed="rId3"/>
          <a:srcRect r="14398"/>
          <a:stretch/>
        </p:blipFill>
        <p:spPr>
          <a:xfrm>
            <a:off x="144690" y="1690688"/>
            <a:ext cx="5209507" cy="4200000"/>
          </a:xfrm>
          <a:prstGeom prst="rect">
            <a:avLst/>
          </a:prstGeom>
        </p:spPr>
      </p:pic>
      <p:pic>
        <p:nvPicPr>
          <p:cNvPr id="8" name="Picture 7"/>
          <p:cNvPicPr>
            <a:picLocks noChangeAspect="1"/>
          </p:cNvPicPr>
          <p:nvPr/>
        </p:nvPicPr>
        <p:blipFill rotWithShape="1">
          <a:blip r:embed="rId4"/>
          <a:srcRect r="14539"/>
          <a:stretch/>
        </p:blipFill>
        <p:spPr>
          <a:xfrm>
            <a:off x="5864118" y="1690688"/>
            <a:ext cx="5200922" cy="4200000"/>
          </a:xfrm>
          <a:prstGeom prst="rect">
            <a:avLst/>
          </a:prstGeom>
        </p:spPr>
      </p:pic>
      <p:pic>
        <p:nvPicPr>
          <p:cNvPr id="9" name="Picture 8"/>
          <p:cNvPicPr>
            <a:picLocks noChangeAspect="1"/>
          </p:cNvPicPr>
          <p:nvPr/>
        </p:nvPicPr>
        <p:blipFill rotWithShape="1">
          <a:blip r:embed="rId3"/>
          <a:srcRect r="14398"/>
          <a:stretch/>
        </p:blipFill>
        <p:spPr>
          <a:xfrm>
            <a:off x="297090" y="1843088"/>
            <a:ext cx="5209507" cy="4200000"/>
          </a:xfrm>
          <a:prstGeom prst="rect">
            <a:avLst/>
          </a:prstGeom>
        </p:spPr>
      </p:pic>
      <p:pic>
        <p:nvPicPr>
          <p:cNvPr id="6" name="Picture 5"/>
          <p:cNvPicPr>
            <a:picLocks noChangeAspect="1"/>
          </p:cNvPicPr>
          <p:nvPr/>
        </p:nvPicPr>
        <p:blipFill rotWithShape="1">
          <a:blip r:embed="rId5"/>
          <a:srcRect r="14121"/>
          <a:stretch/>
        </p:blipFill>
        <p:spPr>
          <a:xfrm>
            <a:off x="349007" y="1690688"/>
            <a:ext cx="5226352" cy="4200000"/>
          </a:xfrm>
          <a:prstGeom prst="rect">
            <a:avLst/>
          </a:prstGeom>
        </p:spPr>
      </p:pic>
    </p:spTree>
    <p:extLst>
      <p:ext uri="{BB962C8B-B14F-4D97-AF65-F5344CB8AC3E}">
        <p14:creationId xmlns:p14="http://schemas.microsoft.com/office/powerpoint/2010/main" val="1716965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IFD Interference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630694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Normalized 1CO </a:t>
            </a:r>
            <a:br>
              <a:rPr lang="en-US" dirty="0" smtClean="0"/>
            </a:br>
            <a:r>
              <a:rPr lang="en-US" dirty="0" err="1" smtClean="0"/>
              <a:t>LongBiv’s</a:t>
            </a:r>
            <a:endParaRPr lang="en-US" dirty="0"/>
          </a:p>
        </p:txBody>
      </p:sp>
      <p:grpSp>
        <p:nvGrpSpPr>
          <p:cNvPr id="3" name="Group 2"/>
          <p:cNvGrpSpPr/>
          <p:nvPr/>
        </p:nvGrpSpPr>
        <p:grpSpPr>
          <a:xfrm>
            <a:off x="4521280" y="1065645"/>
            <a:ext cx="7135285" cy="5032375"/>
            <a:chOff x="3628195" y="1174001"/>
            <a:chExt cx="7135285" cy="5032375"/>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8862"/>
            <a:stretch/>
          </p:blipFill>
          <p:spPr>
            <a:xfrm>
              <a:off x="3812861" y="1174001"/>
              <a:ext cx="6950619" cy="5032375"/>
            </a:xfrm>
            <a:prstGeom prst="rect">
              <a:avLst/>
            </a:prstGeom>
          </p:spPr>
        </p:pic>
        <p:sp>
          <p:nvSpPr>
            <p:cNvPr id="9" name="TextBox 8"/>
            <p:cNvSpPr txBox="1"/>
            <p:nvPr/>
          </p:nvSpPr>
          <p:spPr>
            <a:xfrm rot="16200000">
              <a:off x="2205037" y="3334093"/>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
        <p:nvSpPr>
          <p:cNvPr id="7" name="TextBox 6"/>
          <p:cNvSpPr txBox="1"/>
          <p:nvPr/>
        </p:nvSpPr>
        <p:spPr>
          <a:xfrm>
            <a:off x="4140641" y="5598211"/>
            <a:ext cx="2634733" cy="1200329"/>
          </a:xfrm>
          <a:prstGeom prst="rect">
            <a:avLst/>
          </a:prstGeom>
          <a:noFill/>
        </p:spPr>
        <p:txBody>
          <a:bodyPr wrap="square" rtlCol="0">
            <a:spAutoFit/>
          </a:bodyPr>
          <a:lstStyle/>
          <a:p>
            <a:r>
              <a:rPr lang="en-US" dirty="0" smtClean="0"/>
              <a:t>Each point is a bivalent with 1CO</a:t>
            </a:r>
          </a:p>
          <a:p>
            <a:r>
              <a:rPr lang="en-US" dirty="0" smtClean="0"/>
              <a:t>(multiple mice rep)</a:t>
            </a:r>
          </a:p>
          <a:p>
            <a:endParaRPr lang="en-US" dirty="0"/>
          </a:p>
        </p:txBody>
      </p:sp>
      <p:sp>
        <p:nvSpPr>
          <p:cNvPr id="10" name="Content Placeholder 2"/>
          <p:cNvSpPr>
            <a:spLocks noGrp="1"/>
          </p:cNvSpPr>
          <p:nvPr>
            <p:ph idx="1"/>
          </p:nvPr>
        </p:nvSpPr>
        <p:spPr>
          <a:xfrm>
            <a:off x="433953" y="2148289"/>
            <a:ext cx="3706688" cy="3756752"/>
          </a:xfrm>
        </p:spPr>
        <p:txBody>
          <a:bodyPr>
            <a:normAutofit fontScale="92500" lnSpcReduction="20000"/>
          </a:bodyPr>
          <a:lstStyle/>
          <a:p>
            <a:pPr marL="0" indent="0">
              <a:buNone/>
            </a:pPr>
            <a:r>
              <a:rPr lang="en-US" dirty="0" smtClean="0"/>
              <a:t>Same chromosome size issues for Foci Position,</a:t>
            </a:r>
          </a:p>
          <a:p>
            <a:pPr marL="0" indent="0">
              <a:buNone/>
            </a:pPr>
            <a:r>
              <a:rPr lang="en-US" dirty="0" smtClean="0"/>
              <a:t> </a:t>
            </a:r>
          </a:p>
          <a:p>
            <a:pPr marL="0" indent="0">
              <a:buNone/>
            </a:pPr>
            <a:r>
              <a:rPr lang="en-US" dirty="0" smtClean="0"/>
              <a:t>Normalized 1CO Foci Position</a:t>
            </a:r>
          </a:p>
          <a:p>
            <a:pPr marL="0" indent="0">
              <a:buNone/>
            </a:pPr>
            <a:endParaRPr lang="en-US" dirty="0"/>
          </a:p>
          <a:p>
            <a:pPr marL="0" indent="0">
              <a:buNone/>
            </a:pPr>
            <a:r>
              <a:rPr lang="en-US" dirty="0" smtClean="0"/>
              <a:t>General pattern of </a:t>
            </a:r>
          </a:p>
          <a:p>
            <a:pPr marL="0" indent="0">
              <a:buNone/>
            </a:pPr>
            <a:r>
              <a:rPr lang="en-US" dirty="0" err="1" smtClean="0"/>
              <a:t>High.rec</a:t>
            </a:r>
            <a:r>
              <a:rPr lang="en-US" dirty="0" smtClean="0"/>
              <a:t> strains having more central F1 </a:t>
            </a:r>
            <a:r>
              <a:rPr lang="en-US" dirty="0" err="1" smtClean="0"/>
              <a:t>pos</a:t>
            </a:r>
            <a:r>
              <a:rPr lang="en-US" dirty="0" smtClean="0"/>
              <a:t> is </a:t>
            </a:r>
            <a:r>
              <a:rPr lang="en-US" dirty="0" err="1" smtClean="0"/>
              <a:t>kinda</a:t>
            </a:r>
            <a:r>
              <a:rPr lang="en-US" dirty="0" smtClean="0"/>
              <a:t> met</a:t>
            </a:r>
            <a:endParaRPr lang="en-US" dirty="0"/>
          </a:p>
          <a:p>
            <a:pPr marL="0" indent="0">
              <a:buNone/>
            </a:pPr>
            <a:endParaRPr lang="en-US" dirty="0"/>
          </a:p>
        </p:txBody>
      </p:sp>
    </p:spTree>
    <p:extLst>
      <p:ext uri="{BB962C8B-B14F-4D97-AF65-F5344CB8AC3E}">
        <p14:creationId xmlns:p14="http://schemas.microsoft.com/office/powerpoint/2010/main" val="3615551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Recombination Rates</a:t>
            </a:r>
            <a:endParaRPr lang="en-US" dirty="0"/>
          </a:p>
        </p:txBody>
      </p:sp>
      <p:pic>
        <p:nvPicPr>
          <p:cNvPr id="1026" name="Picture 2" descr="Image result for veller recombi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96156"/>
            <a:ext cx="4400550" cy="3765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15250" y="1801624"/>
            <a:ext cx="2800350" cy="400110"/>
          </a:xfrm>
          <a:prstGeom prst="rect">
            <a:avLst/>
          </a:prstGeom>
          <a:noFill/>
        </p:spPr>
        <p:txBody>
          <a:bodyPr wrap="square" rtlCol="0">
            <a:spAutoFit/>
          </a:bodyPr>
          <a:lstStyle/>
          <a:p>
            <a:r>
              <a:rPr lang="en-US" sz="2000" b="1" dirty="0" smtClean="0"/>
              <a:t>Direct selection</a:t>
            </a:r>
            <a:endParaRPr lang="en-US" sz="2000" b="1" dirty="0"/>
          </a:p>
        </p:txBody>
      </p:sp>
      <p:sp>
        <p:nvSpPr>
          <p:cNvPr id="6" name="TextBox 5"/>
          <p:cNvSpPr txBox="1"/>
          <p:nvPr/>
        </p:nvSpPr>
        <p:spPr>
          <a:xfrm>
            <a:off x="14154150" y="9167926"/>
            <a:ext cx="2800350" cy="369332"/>
          </a:xfrm>
          <a:prstGeom prst="rect">
            <a:avLst/>
          </a:prstGeom>
          <a:noFill/>
        </p:spPr>
        <p:txBody>
          <a:bodyPr wrap="square" rtlCol="0">
            <a:spAutoFit/>
          </a:bodyPr>
          <a:lstStyle/>
          <a:p>
            <a:r>
              <a:rPr lang="en-US" dirty="0" smtClean="0"/>
              <a:t>Direct  selection</a:t>
            </a:r>
            <a:endParaRPr lang="en-US" dirty="0"/>
          </a:p>
        </p:txBody>
      </p:sp>
      <p:pic>
        <p:nvPicPr>
          <p:cNvPr id="1028" name="Picture 4" descr="https://ars.els-cdn.com/content/image/1-s2.0-S0092867406007586-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03035"/>
            <a:ext cx="5257800" cy="2227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66900" y="1801624"/>
            <a:ext cx="2800350" cy="400110"/>
          </a:xfrm>
          <a:prstGeom prst="rect">
            <a:avLst/>
          </a:prstGeom>
          <a:noFill/>
        </p:spPr>
        <p:txBody>
          <a:bodyPr wrap="square" rtlCol="0">
            <a:spAutoFit/>
          </a:bodyPr>
          <a:lstStyle/>
          <a:p>
            <a:r>
              <a:rPr lang="en-US" sz="2000" b="1" dirty="0" smtClean="0"/>
              <a:t>Indirect  selection</a:t>
            </a:r>
            <a:endParaRPr lang="en-US" sz="2000" b="1" dirty="0"/>
          </a:p>
        </p:txBody>
      </p:sp>
      <p:sp>
        <p:nvSpPr>
          <p:cNvPr id="9" name="TextBox 8"/>
          <p:cNvSpPr txBox="1"/>
          <p:nvPr/>
        </p:nvSpPr>
        <p:spPr>
          <a:xfrm>
            <a:off x="6605587" y="6172603"/>
            <a:ext cx="5819775" cy="523220"/>
          </a:xfrm>
          <a:prstGeom prst="rect">
            <a:avLst/>
          </a:prstGeom>
          <a:noFill/>
        </p:spPr>
        <p:txBody>
          <a:bodyPr wrap="square" rtlCol="0">
            <a:spAutoFit/>
          </a:bodyPr>
          <a:lstStyle/>
          <a:p>
            <a:r>
              <a:rPr lang="en-US" sz="1400" dirty="0"/>
              <a:t>Kudo, Nobuaki R., et al. "Resolution of chiasmata in oocytes requires </a:t>
            </a:r>
            <a:r>
              <a:rPr lang="en-US" sz="1400" dirty="0" err="1"/>
              <a:t>separase</a:t>
            </a:r>
            <a:r>
              <a:rPr lang="en-US" sz="1400" dirty="0"/>
              <a:t>-mediated proteolysis." </a:t>
            </a:r>
            <a:r>
              <a:rPr lang="en-US" sz="1400" i="1" dirty="0"/>
              <a:t>Cell</a:t>
            </a:r>
            <a:r>
              <a:rPr lang="en-US" sz="1400" dirty="0"/>
              <a:t> 126.1 (2006): 135-146.</a:t>
            </a:r>
          </a:p>
        </p:txBody>
      </p:sp>
      <p:sp>
        <p:nvSpPr>
          <p:cNvPr id="5" name="Rectangle 4"/>
          <p:cNvSpPr/>
          <p:nvPr/>
        </p:nvSpPr>
        <p:spPr>
          <a:xfrm>
            <a:off x="219075" y="6172603"/>
            <a:ext cx="5553075" cy="523220"/>
          </a:xfrm>
          <a:prstGeom prst="rect">
            <a:avLst/>
          </a:prstGeom>
        </p:spPr>
        <p:txBody>
          <a:bodyPr wrap="square">
            <a:spAutoFit/>
          </a:bodyPr>
          <a:lstStyle/>
          <a:p>
            <a:r>
              <a:rPr lang="en-US" sz="1400" dirty="0" err="1"/>
              <a:t>Veller</a:t>
            </a:r>
            <a:r>
              <a:rPr lang="en-US" sz="1400" dirty="0"/>
              <a:t>, </a:t>
            </a:r>
            <a:r>
              <a:rPr lang="en-US" sz="1400" dirty="0" err="1" smtClean="0"/>
              <a:t>Kleckner</a:t>
            </a:r>
            <a:r>
              <a:rPr lang="en-US" sz="1400" dirty="0"/>
              <a:t>, and </a:t>
            </a:r>
            <a:r>
              <a:rPr lang="en-US" sz="1400" dirty="0" smtClean="0"/>
              <a:t>Nowak</a:t>
            </a:r>
            <a:r>
              <a:rPr lang="en-US" sz="1400" dirty="0"/>
              <a:t> </a:t>
            </a:r>
            <a:r>
              <a:rPr lang="en-US" sz="1400" i="1" dirty="0"/>
              <a:t>Proceedings of the National Academy of Sciences</a:t>
            </a:r>
            <a:r>
              <a:rPr lang="en-US" sz="1400" dirty="0"/>
              <a:t> 116.5 (2019): 1659-1668.</a:t>
            </a:r>
          </a:p>
        </p:txBody>
      </p:sp>
      <p:sp>
        <p:nvSpPr>
          <p:cNvPr id="11" name="TextBox 10"/>
          <p:cNvSpPr txBox="1"/>
          <p:nvPr/>
        </p:nvSpPr>
        <p:spPr>
          <a:xfrm>
            <a:off x="7715250" y="5228073"/>
            <a:ext cx="2800350" cy="400110"/>
          </a:xfrm>
          <a:prstGeom prst="rect">
            <a:avLst/>
          </a:prstGeom>
          <a:noFill/>
        </p:spPr>
        <p:txBody>
          <a:bodyPr wrap="square" rtlCol="0">
            <a:spAutoFit/>
          </a:bodyPr>
          <a:lstStyle/>
          <a:p>
            <a:r>
              <a:rPr lang="en-US" sz="2000" b="1" dirty="0" smtClean="0"/>
              <a:t>2n -&gt; 4n -&gt; 2n -&gt; 1n</a:t>
            </a:r>
            <a:endParaRPr lang="en-US" sz="2000" b="1" dirty="0"/>
          </a:p>
        </p:txBody>
      </p:sp>
    </p:spTree>
    <p:extLst>
      <p:ext uri="{BB962C8B-B14F-4D97-AF65-F5344CB8AC3E}">
        <p14:creationId xmlns:p14="http://schemas.microsoft.com/office/powerpoint/2010/main" val="10552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Nrm.F1.pos</a:t>
            </a:r>
            <a:br>
              <a:rPr lang="en-US" dirty="0" smtClean="0"/>
            </a:br>
            <a:r>
              <a:rPr lang="en-US" dirty="0" err="1" smtClean="0"/>
              <a:t>Long.Biv</a:t>
            </a:r>
            <a:endParaRPr lang="en-US" dirty="0"/>
          </a:p>
        </p:txBody>
      </p:sp>
      <p:sp>
        <p:nvSpPr>
          <p:cNvPr id="3" name="Content Placeholder 2"/>
          <p:cNvSpPr>
            <a:spLocks noGrp="1"/>
          </p:cNvSpPr>
          <p:nvPr>
            <p:ph idx="1"/>
          </p:nvPr>
        </p:nvSpPr>
        <p:spPr>
          <a:xfrm>
            <a:off x="433953" y="2148289"/>
            <a:ext cx="2981275" cy="3756752"/>
          </a:xfrm>
        </p:spPr>
        <p:txBody>
          <a:bodyPr>
            <a:normAutofit/>
          </a:bodyPr>
          <a:lstStyle/>
          <a:p>
            <a:pPr marL="0" indent="0">
              <a:buNone/>
            </a:pPr>
            <a:r>
              <a:rPr lang="en-US" dirty="0" smtClean="0"/>
              <a:t>Normalized 1CO Foci Position</a:t>
            </a:r>
          </a:p>
          <a:p>
            <a:pPr marL="0" indent="0">
              <a:buNone/>
            </a:pPr>
            <a:endParaRPr lang="en-US" dirty="0"/>
          </a:p>
          <a:p>
            <a:pPr marL="0" indent="0">
              <a:buNone/>
            </a:pPr>
            <a:r>
              <a:rPr lang="en-US" dirty="0" smtClean="0"/>
              <a:t>General pattern of </a:t>
            </a:r>
          </a:p>
          <a:p>
            <a:pPr marL="0" indent="0">
              <a:buNone/>
            </a:pPr>
            <a:r>
              <a:rPr lang="en-US" dirty="0" err="1" smtClean="0"/>
              <a:t>High.rec</a:t>
            </a:r>
            <a:r>
              <a:rPr lang="en-US" dirty="0" smtClean="0"/>
              <a:t> strains having more central F1 </a:t>
            </a:r>
            <a:r>
              <a:rPr lang="en-US" dirty="0" err="1" smtClean="0"/>
              <a:t>pos</a:t>
            </a:r>
            <a:r>
              <a:rPr lang="en-US" dirty="0" smtClean="0"/>
              <a:t> is </a:t>
            </a:r>
            <a:r>
              <a:rPr lang="en-US" dirty="0" err="1" smtClean="0"/>
              <a:t>kinda</a:t>
            </a:r>
            <a:r>
              <a:rPr lang="en-US" dirty="0" smtClean="0"/>
              <a:t> met</a:t>
            </a:r>
            <a:endParaRPr lang="en-US" dirty="0"/>
          </a:p>
          <a:p>
            <a:pPr marL="0" indent="0">
              <a:buNone/>
            </a:pPr>
            <a:endParaRPr lang="en-US" dirty="0"/>
          </a:p>
        </p:txBody>
      </p:sp>
      <p:pic>
        <p:nvPicPr>
          <p:cNvPr id="4" name="Picture 3"/>
          <p:cNvPicPr>
            <a:picLocks noChangeAspect="1"/>
          </p:cNvPicPr>
          <p:nvPr/>
        </p:nvPicPr>
        <p:blipFill rotWithShape="1">
          <a:blip r:embed="rId3"/>
          <a:srcRect r="8563"/>
          <a:stretch/>
        </p:blipFill>
        <p:spPr>
          <a:xfrm>
            <a:off x="4146159" y="752873"/>
            <a:ext cx="7652906" cy="5528036"/>
          </a:xfrm>
          <a:prstGeom prst="rect">
            <a:avLst/>
          </a:prstGeom>
        </p:spPr>
      </p:pic>
      <p:sp>
        <p:nvSpPr>
          <p:cNvPr id="5" name="TextBox 4"/>
          <p:cNvSpPr txBox="1"/>
          <p:nvPr/>
        </p:nvSpPr>
        <p:spPr>
          <a:xfrm rot="16200000">
            <a:off x="2538335" y="3050350"/>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sp>
        <p:nvSpPr>
          <p:cNvPr id="6" name="TextBox 5"/>
          <p:cNvSpPr txBox="1"/>
          <p:nvPr/>
        </p:nvSpPr>
        <p:spPr>
          <a:xfrm>
            <a:off x="9405534" y="5697088"/>
            <a:ext cx="2504268" cy="923330"/>
          </a:xfrm>
          <a:prstGeom prst="rect">
            <a:avLst/>
          </a:prstGeom>
          <a:noFill/>
        </p:spPr>
        <p:txBody>
          <a:bodyPr wrap="square" rtlCol="0">
            <a:spAutoFit/>
          </a:bodyPr>
          <a:lstStyle/>
          <a:p>
            <a:r>
              <a:rPr lang="en-US" dirty="0" smtClean="0"/>
              <a:t>Each point is a MOUSE average of all the </a:t>
            </a:r>
            <a:r>
              <a:rPr lang="en-US" dirty="0" err="1" smtClean="0"/>
              <a:t>Long.Biv</a:t>
            </a:r>
            <a:r>
              <a:rPr lang="en-US" dirty="0" smtClean="0"/>
              <a:t> measures</a:t>
            </a:r>
            <a:endParaRPr lang="en-US" dirty="0"/>
          </a:p>
        </p:txBody>
      </p:sp>
    </p:spTree>
    <p:extLst>
      <p:ext uri="{BB962C8B-B14F-4D97-AF65-F5344CB8AC3E}">
        <p14:creationId xmlns:p14="http://schemas.microsoft.com/office/powerpoint/2010/main" val="16635712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Results Summary</a:t>
            </a:r>
            <a:endParaRPr lang="en-US" dirty="0"/>
          </a:p>
        </p:txBody>
      </p:sp>
      <p:sp>
        <p:nvSpPr>
          <p:cNvPr id="3" name="Content Placeholder 2"/>
          <p:cNvSpPr>
            <a:spLocks noGrp="1"/>
          </p:cNvSpPr>
          <p:nvPr>
            <p:ph idx="1"/>
          </p:nvPr>
        </p:nvSpPr>
        <p:spPr/>
        <p:txBody>
          <a:bodyPr>
            <a:normAutofit/>
          </a:bodyPr>
          <a:lstStyle/>
          <a:p>
            <a:r>
              <a:rPr lang="en-US" dirty="0"/>
              <a:t>Rapid male specific evolution of </a:t>
            </a:r>
            <a:r>
              <a:rPr lang="en-US" dirty="0" err="1"/>
              <a:t>gwRR</a:t>
            </a:r>
            <a:r>
              <a:rPr lang="en-US" dirty="0"/>
              <a:t> is associated with:</a:t>
            </a:r>
          </a:p>
          <a:p>
            <a:pPr lvl="1"/>
            <a:r>
              <a:rPr lang="en-US" dirty="0"/>
              <a:t>More DSBs</a:t>
            </a:r>
          </a:p>
          <a:p>
            <a:pPr lvl="1"/>
            <a:r>
              <a:rPr lang="en-US" b="1" dirty="0"/>
              <a:t>Stronger CO </a:t>
            </a:r>
            <a:r>
              <a:rPr lang="en-US" b="1" dirty="0" smtClean="0"/>
              <a:t>Interference</a:t>
            </a:r>
            <a:endParaRPr lang="en-US" b="1" dirty="0"/>
          </a:p>
          <a:p>
            <a:pPr lvl="1"/>
            <a:r>
              <a:rPr lang="en-US" dirty="0"/>
              <a:t>~</a:t>
            </a:r>
            <a:r>
              <a:rPr lang="en-US" dirty="0" err="1"/>
              <a:t>High.rec</a:t>
            </a:r>
            <a:r>
              <a:rPr lang="en-US" dirty="0"/>
              <a:t> strains have longer SC </a:t>
            </a:r>
          </a:p>
          <a:p>
            <a:endParaRPr lang="en-US" dirty="0" smtClean="0"/>
          </a:p>
          <a:p>
            <a:r>
              <a:rPr lang="en-US" dirty="0"/>
              <a:t>S</a:t>
            </a:r>
            <a:r>
              <a:rPr lang="en-US" dirty="0" smtClean="0"/>
              <a:t>ome complications for comparing SC Lengths – (between cell variation in SC lengths  and  incomplete cell observations)</a:t>
            </a:r>
          </a:p>
          <a:p>
            <a:r>
              <a:rPr lang="en-US" dirty="0" smtClean="0"/>
              <a:t>More variation in traits for Dom</a:t>
            </a:r>
          </a:p>
        </p:txBody>
      </p:sp>
    </p:spTree>
    <p:extLst>
      <p:ext uri="{BB962C8B-B14F-4D97-AF65-F5344CB8AC3E}">
        <p14:creationId xmlns:p14="http://schemas.microsoft.com/office/powerpoint/2010/main" val="389063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Female traits have more </a:t>
            </a:r>
            <a:r>
              <a:rPr lang="en-US" dirty="0" smtClean="0"/>
              <a:t>variance </a:t>
            </a:r>
          </a:p>
          <a:p>
            <a:r>
              <a:rPr lang="en-US" dirty="0" smtClean="0"/>
              <a:t>Number of MLH1 foci per cell, range of classes, </a:t>
            </a:r>
            <a:r>
              <a:rPr lang="en-US" dirty="0" err="1" smtClean="0"/>
              <a:t>Var</a:t>
            </a:r>
            <a:r>
              <a:rPr lang="en-US" dirty="0" smtClean="0"/>
              <a:t>( MLH1 )</a:t>
            </a:r>
          </a:p>
          <a:p>
            <a:r>
              <a:rPr lang="en-US" dirty="0" smtClean="0"/>
              <a:t>Longer </a:t>
            </a:r>
            <a:r>
              <a:rPr lang="en-US" dirty="0"/>
              <a:t>SC </a:t>
            </a:r>
            <a:r>
              <a:rPr lang="en-US" dirty="0" smtClean="0"/>
              <a:t>and sparser CO placement</a:t>
            </a:r>
            <a:endParaRPr lang="en-US" dirty="0"/>
          </a:p>
          <a:p>
            <a:r>
              <a:rPr lang="en-US" dirty="0"/>
              <a:t>W</a:t>
            </a:r>
            <a:r>
              <a:rPr lang="en-US" dirty="0" smtClean="0"/>
              <a:t>eaker </a:t>
            </a:r>
            <a:r>
              <a:rPr lang="en-US" dirty="0"/>
              <a:t>interference -&gt; more uniform </a:t>
            </a:r>
            <a:r>
              <a:rPr lang="en-US" dirty="0" err="1" smtClean="0"/>
              <a:t>Rec.Landscape</a:t>
            </a:r>
            <a:endParaRPr lang="en-US" dirty="0"/>
          </a:p>
          <a:p>
            <a:pPr marL="0" indent="0">
              <a:buNone/>
            </a:pPr>
            <a:endParaRPr lang="en-US" dirty="0" smtClean="0"/>
          </a:p>
          <a:p>
            <a:pPr marL="0" indent="0">
              <a:buNone/>
            </a:pPr>
            <a:r>
              <a:rPr lang="en-US" dirty="0" smtClean="0"/>
              <a:t>Males traits </a:t>
            </a:r>
            <a:r>
              <a:rPr lang="en-US" dirty="0"/>
              <a:t>might be more tightly </a:t>
            </a:r>
            <a:r>
              <a:rPr lang="en-US" dirty="0" smtClean="0"/>
              <a:t>regulated</a:t>
            </a:r>
            <a:endParaRPr lang="en-US" dirty="0"/>
          </a:p>
          <a:p>
            <a:r>
              <a:rPr lang="en-US" dirty="0" smtClean="0"/>
              <a:t>Shorter SC, smaller range in SC across bivalents</a:t>
            </a:r>
          </a:p>
          <a:p>
            <a:r>
              <a:rPr lang="en-US" dirty="0"/>
              <a:t>S</a:t>
            </a:r>
            <a:r>
              <a:rPr lang="en-US" dirty="0" smtClean="0"/>
              <a:t>trong </a:t>
            </a:r>
            <a:r>
              <a:rPr lang="en-US" dirty="0"/>
              <a:t>interference </a:t>
            </a:r>
            <a:r>
              <a:rPr lang="en-US" dirty="0" smtClean="0"/>
              <a:t>and position bias make more consistent </a:t>
            </a:r>
            <a:r>
              <a:rPr lang="en-US" dirty="0" err="1" smtClean="0"/>
              <a:t>Rec.Landscapes</a:t>
            </a:r>
            <a:r>
              <a:rPr lang="en-US" dirty="0" smtClean="0"/>
              <a:t> across cells</a:t>
            </a:r>
            <a:endParaRPr lang="en-US" dirty="0"/>
          </a:p>
          <a:p>
            <a:pPr marL="0" indent="0">
              <a:buNone/>
            </a:pPr>
            <a:endParaRPr lang="en-US" dirty="0" smtClean="0"/>
          </a:p>
          <a:p>
            <a:pPr marL="0" indent="0">
              <a:buNone/>
            </a:pPr>
            <a:r>
              <a:rPr lang="en-US" dirty="0" smtClean="0"/>
              <a:t>--- distinct evolutionary forces – acting on rec landscape ( </a:t>
            </a:r>
            <a:r>
              <a:rPr lang="en-US" dirty="0" smtClean="0">
                <a:sym typeface="Wingdings" panose="05000000000000000000" pitchFamily="2" charset="2"/>
              </a:rPr>
              <a:t> </a:t>
            </a:r>
            <a:r>
              <a:rPr lang="en-US" dirty="0" err="1" smtClean="0">
                <a:sym typeface="Wingdings" panose="05000000000000000000" pitchFamily="2" charset="2"/>
              </a:rPr>
              <a:t>gwRR</a:t>
            </a:r>
            <a:r>
              <a:rPr lang="en-US" dirty="0" smtClean="0">
                <a:sym typeface="Wingdings" panose="05000000000000000000" pitchFamily="2" charset="2"/>
              </a:rPr>
              <a:t> ) for oocytes and spermatocytes</a:t>
            </a:r>
            <a:endParaRPr lang="en-US" dirty="0"/>
          </a:p>
        </p:txBody>
      </p:sp>
    </p:spTree>
    <p:extLst>
      <p:ext uri="{BB962C8B-B14F-4D97-AF65-F5344CB8AC3E}">
        <p14:creationId xmlns:p14="http://schemas.microsoft.com/office/powerpoint/2010/main" val="201052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79293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29912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5129" y="1896451"/>
            <a:ext cx="57983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err="1"/>
              <a:t>glm</a:t>
            </a:r>
            <a:r>
              <a:rPr lang="en-US" dirty="0"/>
              <a:t>(</a:t>
            </a:r>
            <a:r>
              <a:rPr lang="en-US" dirty="0" err="1"/>
              <a:t>mean_co</a:t>
            </a:r>
            <a:r>
              <a:rPr lang="en-US" dirty="0"/>
              <a:t> ~ sex * strain, data=</a:t>
            </a:r>
            <a:r>
              <a:rPr lang="en-US" dirty="0" err="1"/>
              <a:t>DF.HetC.MixedModel.HQ</a:t>
            </a:r>
            <a:r>
              <a:rPr lang="en-US" dirty="0"/>
              <a:t>)</a:t>
            </a:r>
          </a:p>
        </p:txBody>
      </p:sp>
      <p:graphicFrame>
        <p:nvGraphicFramePr>
          <p:cNvPr id="7" name="Table 6"/>
          <p:cNvGraphicFramePr>
            <a:graphicFrameLocks noGrp="1"/>
          </p:cNvGraphicFramePr>
          <p:nvPr>
            <p:extLst/>
          </p:nvPr>
        </p:nvGraphicFramePr>
        <p:xfrm>
          <a:off x="838200" y="2316380"/>
          <a:ext cx="4431585" cy="3880811"/>
        </p:xfrm>
        <a:graphic>
          <a:graphicData uri="http://schemas.openxmlformats.org/drawingml/2006/table">
            <a:tbl>
              <a:tblPr firstRow="1" firstCol="1" bandRow="1">
                <a:tableStyleId>{5C22544A-7EE6-4342-B048-85BDC9FD1C3A}</a:tableStyleId>
              </a:tblPr>
              <a:tblGrid>
                <a:gridCol w="1792000"/>
                <a:gridCol w="1162390"/>
                <a:gridCol w="1477195"/>
              </a:tblGrid>
              <a:tr h="130546">
                <a:tc>
                  <a:txBody>
                    <a:bodyPr/>
                    <a:lstStyle/>
                    <a:p>
                      <a:pPr>
                        <a:lnSpc>
                          <a:spcPct val="107000"/>
                        </a:lnSpc>
                      </a:pPr>
                      <a:endParaRPr lang="en-US" sz="1400" dirty="0">
                        <a:effectLst/>
                        <a:latin typeface="Calibri" panose="020F0502020204030204" pitchFamily="34" charset="0"/>
                      </a:endParaRPr>
                    </a:p>
                  </a:txBody>
                  <a:tcPr marL="41588" marR="41588" marT="0" marB="0" anchor="b"/>
                </a:tc>
                <a:tc>
                  <a:txBody>
                    <a:bodyPr/>
                    <a:lstStyle/>
                    <a:p>
                      <a:pPr marL="0" marR="0">
                        <a:lnSpc>
                          <a:spcPct val="107000"/>
                        </a:lnSpc>
                        <a:spcBef>
                          <a:spcPts val="0"/>
                        </a:spcBef>
                        <a:spcAft>
                          <a:spcPts val="0"/>
                        </a:spcAft>
                      </a:pPr>
                      <a:r>
                        <a:rPr lang="en-US" sz="1400" dirty="0">
                          <a:effectLst/>
                        </a:rPr>
                        <a:t>Estimate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nSpc>
                          <a:spcPct val="107000"/>
                        </a:lnSpc>
                        <a:spcBef>
                          <a:spcPts val="0"/>
                        </a:spcBef>
                        <a:spcAft>
                          <a:spcPts val="0"/>
                        </a:spcAft>
                      </a:pPr>
                      <a:r>
                        <a:rPr lang="en-US" sz="1400" dirty="0" err="1">
                          <a:effectLst/>
                        </a:rPr>
                        <a:t>Pr</a:t>
                      </a:r>
                      <a:r>
                        <a:rPr lang="en-US" sz="1400" dirty="0">
                          <a:effectLst/>
                        </a:rPr>
                        <a:t>(&gt;|t|)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(Intercept)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24.71164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1.28E-87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smtClean="0">
                          <a:effectLst/>
                        </a:rPr>
                        <a:t>Sex male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6">
                        <a:lumMod val="50000"/>
                      </a:schemeClr>
                    </a:solidFill>
                  </a:tcPr>
                </a:tc>
                <a:tc>
                  <a:txBody>
                    <a:bodyPr/>
                    <a:lstStyle/>
                    <a:p>
                      <a:pPr marL="0" marR="0" algn="r">
                        <a:lnSpc>
                          <a:spcPct val="107000"/>
                        </a:lnSpc>
                        <a:spcBef>
                          <a:spcPts val="0"/>
                        </a:spcBef>
                        <a:spcAft>
                          <a:spcPts val="0"/>
                        </a:spcAft>
                      </a:pPr>
                      <a:r>
                        <a:rPr lang="en-US" sz="1400">
                          <a:effectLst/>
                        </a:rPr>
                        <a:t>-0.15644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0.822008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3.297524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1.95E-06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strainLEW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1.696468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0.019408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strainPWD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1.158224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0.065356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2.977214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6.95E-06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strainMOLF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2.907357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0.096333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strainSKIVE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1.226357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0.480969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strainKAZ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0.85569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0.234412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-3.17191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0.001651</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sexmale:strainLEW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-1.19095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0.278086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sexmale:strainPWD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3.592951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0.000535</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3.723836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0.001962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err="1">
                          <a:effectLst/>
                        </a:rPr>
                        <a:t>sexmale:strainMOLF</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-3.22256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sexmale:strainSKIVE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1.454443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0.460095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sexmale:strainKAZ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-0.80789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0.43176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bl>
          </a:graphicData>
        </a:graphic>
      </p:graphicFrame>
      <p:sp>
        <p:nvSpPr>
          <p:cNvPr id="8" name="Content Placeholder 2"/>
          <p:cNvSpPr>
            <a:spLocks noGrp="1"/>
          </p:cNvSpPr>
          <p:nvPr>
            <p:ph idx="1"/>
          </p:nvPr>
        </p:nvSpPr>
        <p:spPr>
          <a:xfrm>
            <a:off x="6636582" y="1623919"/>
            <a:ext cx="4885765" cy="4351338"/>
          </a:xfrm>
        </p:spPr>
        <p:txBody>
          <a:bodyPr>
            <a:normAutofit fontScale="92500"/>
          </a:bodyPr>
          <a:lstStyle/>
          <a:p>
            <a:r>
              <a:rPr lang="en-US" dirty="0" smtClean="0"/>
              <a:t>G strain, G*male effects, driven by large difference between male and female means.</a:t>
            </a:r>
          </a:p>
          <a:p>
            <a:r>
              <a:rPr lang="en-US" dirty="0" smtClean="0"/>
              <a:t>PWD*male and MSM*male driven by male specific elevate rates</a:t>
            </a:r>
          </a:p>
          <a:p>
            <a:r>
              <a:rPr lang="en-US" dirty="0" smtClean="0"/>
              <a:t>No SKIVE strain effect, no sex difference between male and female strains. Analysis of only male data, SKIVE strain is significant.</a:t>
            </a:r>
          </a:p>
        </p:txBody>
      </p:sp>
      <p:sp>
        <p:nvSpPr>
          <p:cNvPr id="9" name="Title 1"/>
          <p:cNvSpPr>
            <a:spLocks noGrp="1"/>
          </p:cNvSpPr>
          <p:nvPr>
            <p:ph type="title"/>
          </p:nvPr>
        </p:nvSpPr>
        <p:spPr>
          <a:xfrm>
            <a:off x="838200" y="365125"/>
            <a:ext cx="10515600" cy="1325563"/>
          </a:xfrm>
        </p:spPr>
        <p:txBody>
          <a:bodyPr/>
          <a:lstStyle/>
          <a:p>
            <a:r>
              <a:rPr lang="en-US" dirty="0" err="1" smtClean="0"/>
              <a:t>Glm</a:t>
            </a:r>
            <a:r>
              <a:rPr lang="en-US" dirty="0" smtClean="0"/>
              <a:t> M2, and main points</a:t>
            </a:r>
            <a:endParaRPr lang="en-US" dirty="0"/>
          </a:p>
        </p:txBody>
      </p:sp>
    </p:spTree>
    <p:extLst>
      <p:ext uri="{BB962C8B-B14F-4D97-AF65-F5344CB8AC3E}">
        <p14:creationId xmlns:p14="http://schemas.microsoft.com/office/powerpoint/2010/main" val="2087972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r="31786"/>
          <a:stretch/>
        </p:blipFill>
        <p:spPr bwMode="auto">
          <a:xfrm>
            <a:off x="374380" y="1905318"/>
            <a:ext cx="2954036" cy="3507930"/>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529174" y="1690688"/>
            <a:ext cx="5346691" cy="3983418"/>
          </a:xfrm>
          <a:prstGeom prst="rect">
            <a:avLst/>
          </a:prstGeom>
          <a:noFill/>
          <a:ln>
            <a:noFill/>
          </a:ln>
        </p:spPr>
      </p:pic>
      <p:pic>
        <p:nvPicPr>
          <p:cNvPr id="10" name="Picture 9"/>
          <p:cNvPicPr/>
          <p:nvPr/>
        </p:nvPicPr>
        <p:blipFill rotWithShape="1">
          <a:blip r:embed="rId5">
            <a:extLst>
              <a:ext uri="{28A0092B-C50C-407E-A947-70E740481C1C}">
                <a14:useLocalDpi xmlns:a14="http://schemas.microsoft.com/office/drawing/2010/main" val="0"/>
              </a:ext>
            </a:extLst>
          </a:blip>
          <a:srcRect r="31939"/>
          <a:stretch/>
        </p:blipFill>
        <p:spPr bwMode="auto">
          <a:xfrm>
            <a:off x="3657957" y="1905318"/>
            <a:ext cx="2669692" cy="3507930"/>
          </a:xfrm>
          <a:prstGeom prst="rect">
            <a:avLst/>
          </a:prstGeom>
          <a:noFill/>
          <a:ln>
            <a:noFill/>
          </a:ln>
          <a:extLst>
            <a:ext uri="{53640926-AAD7-44D8-BBD7-CCE9431645EC}">
              <a14:shadowObscured xmlns:a14="http://schemas.microsoft.com/office/drawing/2010/main"/>
            </a:ext>
          </a:extLst>
        </p:spPr>
      </p:pic>
      <p:cxnSp>
        <p:nvCxnSpPr>
          <p:cNvPr id="11" name="Straight Connector 10"/>
          <p:cNvCxnSpPr/>
          <p:nvPr/>
        </p:nvCxnSpPr>
        <p:spPr>
          <a:xfrm>
            <a:off x="7000821" y="4488398"/>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15201" y="5858558"/>
            <a:ext cx="3696788" cy="646331"/>
          </a:xfrm>
          <a:prstGeom prst="rect">
            <a:avLst/>
          </a:prstGeom>
          <a:noFill/>
        </p:spPr>
        <p:txBody>
          <a:bodyPr wrap="square" rtlCol="0">
            <a:spAutoFit/>
          </a:bodyPr>
          <a:lstStyle/>
          <a:p>
            <a:r>
              <a:rPr lang="en-US" dirty="0" smtClean="0"/>
              <a:t>Threshold not as strict --- in ‘low’ rec </a:t>
            </a:r>
            <a:r>
              <a:rPr lang="en-US" dirty="0" err="1" smtClean="0"/>
              <a:t>straions</a:t>
            </a:r>
            <a:endParaRPr lang="en-US" dirty="0"/>
          </a:p>
        </p:txBody>
      </p:sp>
    </p:spTree>
    <p:extLst>
      <p:ext uri="{BB962C8B-B14F-4D97-AF65-F5344CB8AC3E}">
        <p14:creationId xmlns:p14="http://schemas.microsoft.com/office/powerpoint/2010/main" val="23302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DMC1 Results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94765" y="2042664"/>
            <a:ext cx="6918512" cy="4447783"/>
          </a:xfrm>
          <a:prstGeom prst="rect">
            <a:avLst/>
          </a:prstGeom>
          <a:noFill/>
          <a:ln>
            <a:noFill/>
          </a:ln>
        </p:spPr>
      </p:pic>
      <p:sp>
        <p:nvSpPr>
          <p:cNvPr id="5" name="Content Placeholder 2"/>
          <p:cNvSpPr>
            <a:spLocks noGrp="1"/>
          </p:cNvSpPr>
          <p:nvPr>
            <p:ph idx="1"/>
          </p:nvPr>
        </p:nvSpPr>
        <p:spPr>
          <a:xfrm>
            <a:off x="8193740" y="1825625"/>
            <a:ext cx="3160059" cy="4351338"/>
          </a:xfrm>
        </p:spPr>
        <p:txBody>
          <a:bodyPr/>
          <a:lstStyle/>
          <a:p>
            <a:endParaRPr lang="en-US"/>
          </a:p>
        </p:txBody>
      </p:sp>
    </p:spTree>
    <p:extLst>
      <p:ext uri="{BB962C8B-B14F-4D97-AF65-F5344CB8AC3E}">
        <p14:creationId xmlns:p14="http://schemas.microsoft.com/office/powerpoint/2010/main" val="4236282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Normalized 1CO</a:t>
            </a:r>
            <a:br>
              <a:rPr lang="en-US" dirty="0" smtClean="0"/>
            </a:br>
            <a:r>
              <a:rPr lang="en-US" dirty="0" smtClean="0"/>
              <a:t>Foci Position</a:t>
            </a:r>
            <a:br>
              <a:rPr lang="en-US" dirty="0" smtClean="0"/>
            </a:br>
            <a:r>
              <a:rPr lang="en-US" dirty="0" smtClean="0"/>
              <a:t>Long </a:t>
            </a:r>
            <a:r>
              <a:rPr lang="en-US" dirty="0" err="1" smtClean="0"/>
              <a:t>Biv</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1896" y="588496"/>
            <a:ext cx="6447385" cy="5801830"/>
          </a:xfrm>
        </p:spPr>
      </p:pic>
      <p:sp>
        <p:nvSpPr>
          <p:cNvPr id="5" name="TextBox 4"/>
          <p:cNvSpPr txBox="1"/>
          <p:nvPr/>
        </p:nvSpPr>
        <p:spPr>
          <a:xfrm>
            <a:off x="658906" y="2099564"/>
            <a:ext cx="3294530" cy="2862322"/>
          </a:xfrm>
          <a:prstGeom prst="rect">
            <a:avLst/>
          </a:prstGeom>
          <a:noFill/>
        </p:spPr>
        <p:txBody>
          <a:bodyPr wrap="square" rtlCol="0">
            <a:spAutoFit/>
          </a:bodyPr>
          <a:lstStyle/>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pPr marL="285750" indent="-285750">
              <a:buFontTx/>
              <a:buChar char="-"/>
            </a:pPr>
            <a:r>
              <a:rPr lang="en-US" dirty="0" smtClean="0"/>
              <a:t>(more) control for chromosome identity</a:t>
            </a:r>
          </a:p>
          <a:p>
            <a:pPr marL="285750" indent="-285750">
              <a:buFontTx/>
              <a:buChar char="-"/>
            </a:pPr>
            <a:endParaRPr lang="en-US" dirty="0"/>
          </a:p>
          <a:p>
            <a:pPr marL="285750" indent="-285750">
              <a:buFontTx/>
              <a:buChar char="-"/>
            </a:pPr>
            <a:r>
              <a:rPr lang="en-US" dirty="0" smtClean="0"/>
              <a:t>Make a table</a:t>
            </a:r>
            <a:endParaRPr lang="en-US" dirty="0"/>
          </a:p>
          <a:p>
            <a:endParaRPr lang="en-US" dirty="0" smtClean="0"/>
          </a:p>
          <a:p>
            <a:endParaRPr lang="en-US" dirty="0"/>
          </a:p>
        </p:txBody>
      </p:sp>
    </p:spTree>
    <p:extLst>
      <p:ext uri="{BB962C8B-B14F-4D97-AF65-F5344CB8AC3E}">
        <p14:creationId xmlns:p14="http://schemas.microsoft.com/office/powerpoint/2010/main" val="3669425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proportions</a:t>
            </a:r>
          </a:p>
        </p:txBody>
      </p:sp>
      <p:pic>
        <p:nvPicPr>
          <p:cNvPr id="4" name="Picture 3"/>
          <p:cNvPicPr>
            <a:picLocks noChangeAspect="1"/>
          </p:cNvPicPr>
          <p:nvPr/>
        </p:nvPicPr>
        <p:blipFill rotWithShape="1">
          <a:blip r:embed="rId3"/>
          <a:srcRect l="35679" t="33905" r="28964" b="20761"/>
          <a:stretch/>
        </p:blipFill>
        <p:spPr>
          <a:xfrm>
            <a:off x="222628" y="1831352"/>
            <a:ext cx="6256546" cy="4512298"/>
          </a:xfrm>
          <a:prstGeom prst="rect">
            <a:avLst/>
          </a:prstGeom>
        </p:spPr>
      </p:pic>
      <p:pic>
        <p:nvPicPr>
          <p:cNvPr id="5" name="Picture 4"/>
          <p:cNvPicPr>
            <a:picLocks noChangeAspect="1"/>
          </p:cNvPicPr>
          <p:nvPr/>
        </p:nvPicPr>
        <p:blipFill rotWithShape="1">
          <a:blip r:embed="rId4"/>
          <a:srcRect l="35464" t="19429" r="29179" b="34666"/>
          <a:stretch/>
        </p:blipFill>
        <p:spPr>
          <a:xfrm>
            <a:off x="6427199" y="2130324"/>
            <a:ext cx="5083356" cy="3712392"/>
          </a:xfrm>
          <a:prstGeom prst="rect">
            <a:avLst/>
          </a:prstGeom>
        </p:spPr>
      </p:pic>
      <p:sp>
        <p:nvSpPr>
          <p:cNvPr id="6" name="Isosceles Triangle 5"/>
          <p:cNvSpPr/>
          <p:nvPr/>
        </p:nvSpPr>
        <p:spPr>
          <a:xfrm rot="10800000">
            <a:off x="8085907" y="4592302"/>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9440090" y="45139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215050" y="28375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89370" y="1027906"/>
            <a:ext cx="3044518" cy="369332"/>
          </a:xfrm>
          <a:prstGeom prst="rect">
            <a:avLst/>
          </a:prstGeom>
          <a:noFill/>
        </p:spPr>
        <p:txBody>
          <a:bodyPr wrap="square" rtlCol="0">
            <a:spAutoFit/>
          </a:bodyPr>
          <a:lstStyle/>
          <a:p>
            <a:r>
              <a:rPr lang="en-US" dirty="0" smtClean="0"/>
              <a:t>The mice with distinct </a:t>
            </a:r>
            <a:r>
              <a:rPr lang="en-US" dirty="0" err="1" smtClean="0"/>
              <a:t>gwRR</a:t>
            </a:r>
            <a:endParaRPr lang="en-US" dirty="0"/>
          </a:p>
        </p:txBody>
      </p:sp>
      <p:sp>
        <p:nvSpPr>
          <p:cNvPr id="10" name="Isosceles Triangle 9"/>
          <p:cNvSpPr/>
          <p:nvPr/>
        </p:nvSpPr>
        <p:spPr>
          <a:xfrm rot="10800000">
            <a:off x="8275319" y="443263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378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wide RR in house mouse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724" t="16470" r="24926" b="13921"/>
          <a:stretch/>
        </p:blipFill>
        <p:spPr>
          <a:xfrm>
            <a:off x="838200" y="2095605"/>
            <a:ext cx="5581252" cy="45236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965" y="3497158"/>
            <a:ext cx="3100346" cy="3122065"/>
          </a:xfrm>
          <a:prstGeom prst="rect">
            <a:avLst/>
          </a:prstGeom>
        </p:spPr>
      </p:pic>
    </p:spTree>
    <p:extLst>
      <p:ext uri="{BB962C8B-B14F-4D97-AF65-F5344CB8AC3E}">
        <p14:creationId xmlns:p14="http://schemas.microsoft.com/office/powerpoint/2010/main" val="1957628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t>
            </a:r>
            <a:r>
              <a:rPr lang="en-US" dirty="0"/>
              <a:t>/ </a:t>
            </a:r>
            <a:r>
              <a:rPr lang="en-US" dirty="0" smtClean="0"/>
              <a:t>Complications part II</a:t>
            </a:r>
            <a:endParaRPr lang="en-US" dirty="0"/>
          </a:p>
        </p:txBody>
      </p:sp>
      <p:sp>
        <p:nvSpPr>
          <p:cNvPr id="3" name="Content Placeholder 2"/>
          <p:cNvSpPr>
            <a:spLocks noGrp="1"/>
          </p:cNvSpPr>
          <p:nvPr>
            <p:ph idx="1"/>
          </p:nvPr>
        </p:nvSpPr>
        <p:spPr/>
        <p:txBody>
          <a:bodyPr/>
          <a:lstStyle/>
          <a:p>
            <a:r>
              <a:rPr lang="en-US" dirty="0" smtClean="0"/>
              <a:t>Normalized F1 Position</a:t>
            </a:r>
          </a:p>
          <a:p>
            <a:pPr marL="0" indent="0">
              <a:buNone/>
            </a:pPr>
            <a:r>
              <a:rPr lang="en-US" dirty="0" smtClean="0"/>
              <a:t>-there’s more chromosome size effects – complicating things.</a:t>
            </a:r>
          </a:p>
          <a:p>
            <a:pPr marL="0" indent="0">
              <a:buNone/>
            </a:pPr>
            <a:r>
              <a:rPr lang="en-US" dirty="0" smtClean="0"/>
              <a:t>(small (Mb)  </a:t>
            </a:r>
            <a:r>
              <a:rPr lang="en-US" dirty="0" err="1" smtClean="0"/>
              <a:t>chrms</a:t>
            </a:r>
            <a:r>
              <a:rPr lang="en-US" dirty="0" smtClean="0"/>
              <a:t> usually have more uniform CO position landscape)</a:t>
            </a:r>
            <a:endParaRPr lang="en-US" dirty="0"/>
          </a:p>
          <a:p>
            <a:pPr marL="0" indent="0">
              <a:buNone/>
            </a:pPr>
            <a:r>
              <a:rPr lang="en-US" dirty="0" smtClean="0"/>
              <a:t>Solution</a:t>
            </a:r>
          </a:p>
          <a:p>
            <a:pPr marL="0" indent="0">
              <a:buNone/>
            </a:pPr>
            <a:r>
              <a:rPr lang="en-US" dirty="0" smtClean="0"/>
              <a:t>-measures in long and short </a:t>
            </a:r>
            <a:r>
              <a:rPr lang="en-US" dirty="0" err="1" smtClean="0"/>
              <a:t>biv</a:t>
            </a:r>
            <a:r>
              <a:rPr lang="en-US" dirty="0" smtClean="0"/>
              <a:t> groups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4045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1CO </a:t>
            </a:r>
            <a:br>
              <a:rPr lang="en-US" dirty="0"/>
            </a:br>
            <a:r>
              <a:rPr lang="en-US" dirty="0" smtClean="0"/>
              <a:t>all </a:t>
            </a:r>
            <a:r>
              <a:rPr lang="en-US" dirty="0" err="1" smtClean="0"/>
              <a:t>Bivs</a:t>
            </a:r>
            <a:endParaRPr lang="en-US" dirty="0"/>
          </a:p>
        </p:txBody>
      </p:sp>
      <p:grpSp>
        <p:nvGrpSpPr>
          <p:cNvPr id="4" name="Group 3"/>
          <p:cNvGrpSpPr/>
          <p:nvPr/>
        </p:nvGrpSpPr>
        <p:grpSpPr>
          <a:xfrm>
            <a:off x="4325963" y="1027906"/>
            <a:ext cx="7561237" cy="5303132"/>
            <a:chOff x="2309876" y="1027906"/>
            <a:chExt cx="7561237" cy="530313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216"/>
            <a:stretch/>
          </p:blipFill>
          <p:spPr>
            <a:xfrm>
              <a:off x="2494542" y="1027906"/>
              <a:ext cx="7376571" cy="5303132"/>
            </a:xfrm>
            <a:prstGeom prst="rect">
              <a:avLst/>
            </a:prstGeom>
          </p:spPr>
        </p:pic>
        <p:sp>
          <p:nvSpPr>
            <p:cNvPr id="7" name="TextBox 6"/>
            <p:cNvSpPr txBox="1"/>
            <p:nvPr/>
          </p:nvSpPr>
          <p:spPr>
            <a:xfrm rot="16200000">
              <a:off x="886718" y="3113846"/>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Tree>
    <p:extLst>
      <p:ext uri="{BB962C8B-B14F-4D97-AF65-F5344CB8AC3E}">
        <p14:creationId xmlns:p14="http://schemas.microsoft.com/office/powerpoint/2010/main" val="3633280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sex specific bivalent patterns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(figure ideas?)</a:t>
            </a:r>
          </a:p>
          <a:p>
            <a:r>
              <a:rPr lang="en-US" dirty="0" smtClean="0"/>
              <a:t>Main data / tables</a:t>
            </a:r>
          </a:p>
          <a:p>
            <a:pPr marL="0" indent="0">
              <a:buNone/>
            </a:pPr>
            <a:r>
              <a:rPr lang="en-US" dirty="0" smtClean="0"/>
              <a:t>Conserved sex specific metrics for single bivalents during meiosis</a:t>
            </a:r>
          </a:p>
          <a:p>
            <a:pPr marL="0" indent="0">
              <a:buNone/>
            </a:pPr>
            <a:r>
              <a:rPr lang="en-US" dirty="0"/>
              <a:t>	</a:t>
            </a:r>
            <a:r>
              <a:rPr lang="en-US" dirty="0" smtClean="0"/>
              <a:t>- SC compaction</a:t>
            </a:r>
          </a:p>
          <a:p>
            <a:pPr marL="0" indent="0">
              <a:buNone/>
            </a:pPr>
            <a:r>
              <a:rPr lang="en-US" dirty="0"/>
              <a:t>	</a:t>
            </a:r>
            <a:r>
              <a:rPr lang="en-US" dirty="0" smtClean="0"/>
              <a:t>- uniform CO placement</a:t>
            </a:r>
          </a:p>
          <a:p>
            <a:pPr marL="0" indent="0">
              <a:buNone/>
            </a:pPr>
            <a:r>
              <a:rPr lang="en-US" dirty="0" smtClean="0"/>
              <a:t>Surprise, interference is not conserved… (raw value long in females, normalized versions females have sub class of close together </a:t>
            </a:r>
          </a:p>
          <a:p>
            <a:pPr marL="0" indent="0">
              <a:buNone/>
            </a:pPr>
            <a:endParaRPr lang="en-US" dirty="0"/>
          </a:p>
          <a:p>
            <a:r>
              <a:rPr lang="en-US" dirty="0" smtClean="0"/>
              <a:t>General pattern – for revisiting in discussion</a:t>
            </a:r>
          </a:p>
          <a:p>
            <a:pPr marL="0" indent="0">
              <a:buNone/>
            </a:pPr>
            <a:r>
              <a:rPr lang="en-US" dirty="0" smtClean="0"/>
              <a:t>Female meiotic pathway is less controlled/regulated </a:t>
            </a:r>
            <a:endParaRPr lang="en-US" dirty="0"/>
          </a:p>
        </p:txBody>
      </p:sp>
    </p:spTree>
    <p:extLst>
      <p:ext uri="{BB962C8B-B14F-4D97-AF65-F5344CB8AC3E}">
        <p14:creationId xmlns:p14="http://schemas.microsoft.com/office/powerpoint/2010/main" val="21385787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SC Length</a:t>
            </a:r>
          </a:p>
          <a:p>
            <a:pPr lvl="1"/>
            <a:r>
              <a:rPr lang="en-US" dirty="0" smtClean="0"/>
              <a:t>1. Dom are different</a:t>
            </a:r>
          </a:p>
          <a:p>
            <a:pPr lvl="1"/>
            <a:r>
              <a:rPr lang="en-US" dirty="0" smtClean="0"/>
              <a:t>2. </a:t>
            </a:r>
            <a:r>
              <a:rPr lang="en-US" dirty="0" err="1" smtClean="0"/>
              <a:t>Musc</a:t>
            </a:r>
            <a:r>
              <a:rPr lang="en-US" dirty="0" smtClean="0"/>
              <a:t> strains? (PWD and SKIVE most different)</a:t>
            </a:r>
            <a:endParaRPr lang="en-US" dirty="0"/>
          </a:p>
        </p:txBody>
      </p:sp>
      <p:sp>
        <p:nvSpPr>
          <p:cNvPr id="4" name="TextBox 3"/>
          <p:cNvSpPr txBox="1"/>
          <p:nvPr/>
        </p:nvSpPr>
        <p:spPr>
          <a:xfrm>
            <a:off x="674077" y="5199016"/>
            <a:ext cx="2782389" cy="1200329"/>
          </a:xfrm>
          <a:prstGeom prst="rect">
            <a:avLst/>
          </a:prstGeom>
          <a:noFill/>
        </p:spPr>
        <p:txBody>
          <a:bodyPr wrap="square" rtlCol="0">
            <a:spAutoFit/>
          </a:bodyPr>
          <a:lstStyle/>
          <a:p>
            <a:r>
              <a:rPr lang="en-US" sz="2400" b="1" dirty="0" smtClean="0"/>
              <a:t>I</a:t>
            </a:r>
            <a:r>
              <a:rPr lang="en-US" sz="2400" dirty="0" smtClean="0"/>
              <a:t>nter-</a:t>
            </a:r>
          </a:p>
          <a:p>
            <a:r>
              <a:rPr lang="en-US" sz="2400" b="1" dirty="0"/>
              <a:t>F</a:t>
            </a:r>
            <a:r>
              <a:rPr lang="en-US" sz="2400" dirty="0" smtClean="0"/>
              <a:t>ocal</a:t>
            </a:r>
          </a:p>
          <a:p>
            <a:r>
              <a:rPr lang="en-US" sz="2400" b="1" dirty="0" smtClean="0"/>
              <a:t>D</a:t>
            </a:r>
            <a:r>
              <a:rPr lang="en-US" sz="2400" dirty="0" smtClean="0"/>
              <a:t>istance</a:t>
            </a:r>
            <a:endParaRPr lang="en-US" sz="2400" dirty="0"/>
          </a:p>
        </p:txBody>
      </p:sp>
      <p:grpSp>
        <p:nvGrpSpPr>
          <p:cNvPr id="5" name="Group 4"/>
          <p:cNvGrpSpPr/>
          <p:nvPr/>
        </p:nvGrpSpPr>
        <p:grpSpPr>
          <a:xfrm>
            <a:off x="3370994" y="5423641"/>
            <a:ext cx="1263126" cy="926500"/>
            <a:chOff x="9883992" y="4615448"/>
            <a:chExt cx="1263126" cy="926500"/>
          </a:xfrm>
        </p:grpSpPr>
        <p:sp>
          <p:nvSpPr>
            <p:cNvPr id="6" name="Freeform 5"/>
            <p:cNvSpPr/>
            <p:nvPr/>
          </p:nvSpPr>
          <p:spPr>
            <a:xfrm rot="10955890">
              <a:off x="9883992" y="4763016"/>
              <a:ext cx="1263126" cy="778932"/>
            </a:xfrm>
            <a:custGeom>
              <a:avLst/>
              <a:gdLst>
                <a:gd name="connsiteX0" fmla="*/ 0 w 1263126"/>
                <a:gd name="connsiteY0" fmla="*/ 0 h 778932"/>
                <a:gd name="connsiteX1" fmla="*/ 330740 w 1263126"/>
                <a:gd name="connsiteY1" fmla="*/ 680936 h 778932"/>
                <a:gd name="connsiteX2" fmla="*/ 836579 w 1263126"/>
                <a:gd name="connsiteY2" fmla="*/ 778212 h 778932"/>
                <a:gd name="connsiteX3" fmla="*/ 1225685 w 1263126"/>
                <a:gd name="connsiteY3" fmla="*/ 719847 h 778932"/>
                <a:gd name="connsiteX4" fmla="*/ 1225685 w 1263126"/>
                <a:gd name="connsiteY4" fmla="*/ 700391 h 778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126" h="778932">
                  <a:moveTo>
                    <a:pt x="0" y="0"/>
                  </a:moveTo>
                  <a:cubicBezTo>
                    <a:pt x="95655" y="275617"/>
                    <a:pt x="191310" y="551234"/>
                    <a:pt x="330740" y="680936"/>
                  </a:cubicBezTo>
                  <a:cubicBezTo>
                    <a:pt x="470170" y="810638"/>
                    <a:pt x="687422" y="771727"/>
                    <a:pt x="836579" y="778212"/>
                  </a:cubicBezTo>
                  <a:cubicBezTo>
                    <a:pt x="985736" y="784697"/>
                    <a:pt x="1160834" y="732817"/>
                    <a:pt x="1225685" y="719847"/>
                  </a:cubicBezTo>
                  <a:cubicBezTo>
                    <a:pt x="1290536" y="706877"/>
                    <a:pt x="1258110" y="703634"/>
                    <a:pt x="1225685" y="700391"/>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rot="10955890">
              <a:off x="10120800" y="46154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rot="10955890">
              <a:off x="10824529" y="4941303"/>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12894" y="5173934"/>
            <a:ext cx="785476" cy="1110663"/>
            <a:chOff x="8902639" y="4950988"/>
            <a:chExt cx="785476" cy="1110663"/>
          </a:xfrm>
        </p:grpSpPr>
        <p:sp>
          <p:nvSpPr>
            <p:cNvPr id="10" name="Freeform 9"/>
            <p:cNvSpPr/>
            <p:nvPr/>
          </p:nvSpPr>
          <p:spPr>
            <a:xfrm rot="10955890">
              <a:off x="8964127" y="4950988"/>
              <a:ext cx="723988" cy="1110663"/>
            </a:xfrm>
            <a:custGeom>
              <a:avLst/>
              <a:gdLst>
                <a:gd name="connsiteX0" fmla="*/ 0 w 723988"/>
                <a:gd name="connsiteY0" fmla="*/ 429727 h 1110663"/>
                <a:gd name="connsiteX1" fmla="*/ 389106 w 723988"/>
                <a:gd name="connsiteY1" fmla="*/ 1710 h 1110663"/>
                <a:gd name="connsiteX2" fmla="*/ 719847 w 723988"/>
                <a:gd name="connsiteY2" fmla="*/ 312995 h 1110663"/>
                <a:gd name="connsiteX3" fmla="*/ 583659 w 723988"/>
                <a:gd name="connsiteY3" fmla="*/ 1091208 h 1110663"/>
                <a:gd name="connsiteX4" fmla="*/ 583659 w 723988"/>
                <a:gd name="connsiteY4" fmla="*/ 1091208 h 1110663"/>
                <a:gd name="connsiteX5" fmla="*/ 583659 w 723988"/>
                <a:gd name="connsiteY5" fmla="*/ 1110663 h 11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88" h="1110663">
                  <a:moveTo>
                    <a:pt x="0" y="429727"/>
                  </a:moveTo>
                  <a:cubicBezTo>
                    <a:pt x="134566" y="225446"/>
                    <a:pt x="269132" y="21165"/>
                    <a:pt x="389106" y="1710"/>
                  </a:cubicBezTo>
                  <a:cubicBezTo>
                    <a:pt x="509081" y="-17745"/>
                    <a:pt x="687422" y="131412"/>
                    <a:pt x="719847" y="312995"/>
                  </a:cubicBezTo>
                  <a:cubicBezTo>
                    <a:pt x="752273" y="494578"/>
                    <a:pt x="583659" y="1091208"/>
                    <a:pt x="583659" y="1091208"/>
                  </a:cubicBezTo>
                  <a:lnTo>
                    <a:pt x="583659" y="1091208"/>
                  </a:lnTo>
                  <a:lnTo>
                    <a:pt x="583659" y="1110663"/>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rot="10955890">
              <a:off x="8902639" y="55066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rot="10955890">
              <a:off x="9380668" y="5758305"/>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rot="10955890">
              <a:off x="8999061" y="4977901"/>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Table 14"/>
          <p:cNvGraphicFramePr>
            <a:graphicFrameLocks noGrp="1"/>
          </p:cNvGraphicFramePr>
          <p:nvPr>
            <p:extLst>
              <p:ext uri="{D42A27DB-BD31-4B8C-83A1-F6EECF244321}">
                <p14:modId xmlns:p14="http://schemas.microsoft.com/office/powerpoint/2010/main" val="1651263944"/>
              </p:ext>
            </p:extLst>
          </p:nvPr>
        </p:nvGraphicFramePr>
        <p:xfrm>
          <a:off x="7363018" y="2689065"/>
          <a:ext cx="4238065" cy="3710280"/>
        </p:xfrm>
        <a:graphic>
          <a:graphicData uri="http://schemas.openxmlformats.org/drawingml/2006/table">
            <a:tbl>
              <a:tblPr firstRow="1" firstCol="1" bandRow="1">
                <a:tableStyleId>{5C22544A-7EE6-4342-B048-85BDC9FD1C3A}</a:tableStyleId>
              </a:tblPr>
              <a:tblGrid>
                <a:gridCol w="809065"/>
                <a:gridCol w="685800"/>
                <a:gridCol w="838200"/>
                <a:gridCol w="1257300"/>
                <a:gridCol w="647700"/>
              </a:tblGrid>
              <a:tr h="413471">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cells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mean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09684">
                <a:tc>
                  <a:txBody>
                    <a:bodyPr/>
                    <a:lstStyle/>
                    <a:p>
                      <a:pPr marL="0" marR="0">
                        <a:lnSpc>
                          <a:spcPct val="107000"/>
                        </a:lnSpc>
                        <a:spcBef>
                          <a:spcPts val="0"/>
                        </a:spcBef>
                        <a:spcAft>
                          <a:spcPts val="0"/>
                        </a:spcAft>
                      </a:pPr>
                      <a:r>
                        <a:rPr lang="en-US" sz="1800" dirty="0" smtClean="0">
                          <a:effectLst/>
                        </a:rPr>
                        <a:t>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177.7619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158.1579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688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180.2222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566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WSB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144.25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131.7778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4009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140.7778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164.4118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167.3636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a:effectLst/>
                        </a:rPr>
                        <a:t>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181096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a:extLst>
              <a:ext uri="{28A0092B-C50C-407E-A947-70E740481C1C}">
                <a14:useLocalDpi xmlns:a14="http://schemas.microsoft.com/office/drawing/2010/main" val="0"/>
              </a:ext>
            </a:extLst>
          </a:blip>
          <a:srcRect r="32383"/>
          <a:stretch/>
        </p:blipFill>
        <p:spPr bwMode="auto">
          <a:xfrm>
            <a:off x="0" y="1330227"/>
            <a:ext cx="3162300" cy="4352925"/>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r="30462"/>
          <a:stretch/>
        </p:blipFill>
        <p:spPr bwMode="auto">
          <a:xfrm>
            <a:off x="3488153" y="1489612"/>
            <a:ext cx="3133725" cy="4193540"/>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947731" y="1815391"/>
            <a:ext cx="4923155" cy="3524250"/>
          </a:xfrm>
          <a:prstGeom prst="rect">
            <a:avLst/>
          </a:prstGeom>
          <a:noFill/>
          <a:ln>
            <a:noFill/>
          </a:ln>
        </p:spPr>
      </p:pic>
    </p:spTree>
    <p:extLst>
      <p:ext uri="{BB962C8B-B14F-4D97-AF65-F5344CB8AC3E}">
        <p14:creationId xmlns:p14="http://schemas.microsoft.com/office/powerpoint/2010/main" val="14071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-lme4 (use RLTR exact() for testing random effects --- what are the random effects in these models?</a:t>
            </a:r>
          </a:p>
          <a:p>
            <a:r>
              <a:rPr lang="en-US" dirty="0"/>
              <a:t>-ANOVA? (one way </a:t>
            </a:r>
            <a:r>
              <a:rPr lang="en-US" dirty="0" err="1"/>
              <a:t>anova</a:t>
            </a:r>
            <a:r>
              <a:rPr lang="en-US" dirty="0"/>
              <a:t> – 1 factor in this group is different from the others</a:t>
            </a:r>
          </a:p>
          <a:p>
            <a:r>
              <a:rPr lang="en-US" dirty="0"/>
              <a:t>fit &lt;- </a:t>
            </a:r>
            <a:r>
              <a:rPr lang="en-US" dirty="0" err="1"/>
              <a:t>aov</a:t>
            </a:r>
            <a:r>
              <a:rPr lang="en-US" dirty="0"/>
              <a:t>(y ~ A, data=</a:t>
            </a:r>
            <a:r>
              <a:rPr lang="en-US" dirty="0" err="1"/>
              <a:t>mydataframe</a:t>
            </a:r>
            <a:r>
              <a:rPr lang="en-US" dirty="0"/>
              <a:t>)</a:t>
            </a:r>
          </a:p>
          <a:p>
            <a:r>
              <a:rPr lang="en-US" b="1" dirty="0"/>
              <a:t>ANOVA test hypotheses</a:t>
            </a:r>
            <a:r>
              <a:rPr lang="en-US" dirty="0"/>
              <a:t>:</a:t>
            </a:r>
          </a:p>
          <a:p>
            <a:pPr lvl="0"/>
            <a:r>
              <a:rPr lang="en-US" dirty="0"/>
              <a:t>Null hypothesis: the means of the different groups are the same</a:t>
            </a:r>
          </a:p>
          <a:p>
            <a:pPr lvl="0"/>
            <a:r>
              <a:rPr lang="en-US" dirty="0"/>
              <a:t>Alternative hypothesis: At least one sample mean is not equal to the others.</a:t>
            </a:r>
          </a:p>
          <a:p>
            <a:r>
              <a:rPr lang="en-US" u="sng" dirty="0">
                <a:hlinkClick r:id="rId3"/>
              </a:rPr>
              <a:t>http://www.sthda.com/english/wiki/one-way-anova-test-in-r</a:t>
            </a:r>
            <a:endParaRPr lang="en-US" dirty="0"/>
          </a:p>
          <a:p>
            <a:pPr lvl="0"/>
            <a:r>
              <a:rPr lang="en-US" b="1" dirty="0"/>
              <a:t>Non-sig </a:t>
            </a:r>
            <a:r>
              <a:rPr lang="en-US" b="1" dirty="0" err="1"/>
              <a:t>anova</a:t>
            </a:r>
            <a:endParaRPr lang="en-US" dirty="0"/>
          </a:p>
          <a:p>
            <a:pPr lvl="0"/>
            <a:r>
              <a:rPr lang="en-US" b="1" dirty="0"/>
              <a:t>Sig </a:t>
            </a:r>
            <a:r>
              <a:rPr lang="en-US" b="1" dirty="0" err="1"/>
              <a:t>anova</a:t>
            </a:r>
            <a:endParaRPr lang="en-US" dirty="0"/>
          </a:p>
          <a:p>
            <a:pPr lvl="0"/>
            <a:r>
              <a:rPr lang="en-US" b="1" dirty="0"/>
              <a:t>Sig </a:t>
            </a:r>
            <a:r>
              <a:rPr lang="en-US" b="1" dirty="0" err="1"/>
              <a:t>anova</a:t>
            </a:r>
            <a:endParaRPr lang="en-US" dirty="0"/>
          </a:p>
          <a:p>
            <a:r>
              <a:rPr lang="en-US" dirty="0"/>
              <a:t> </a:t>
            </a:r>
          </a:p>
          <a:p>
            <a:r>
              <a:rPr lang="en-US" b="1" dirty="0"/>
              <a:t>Pairwise </a:t>
            </a:r>
            <a:r>
              <a:rPr lang="en-US" b="1" dirty="0" err="1"/>
              <a:t>t.test</a:t>
            </a:r>
            <a:r>
              <a:rPr lang="en-US" b="1" dirty="0"/>
              <a:t> results for the 3 </a:t>
            </a:r>
            <a:r>
              <a:rPr lang="en-US" b="1" dirty="0" err="1"/>
              <a:t>subsp</a:t>
            </a:r>
            <a:endParaRPr lang="en-US" dirty="0"/>
          </a:p>
          <a:p>
            <a:r>
              <a:rPr lang="en-US" dirty="0"/>
              <a:t> </a:t>
            </a:r>
          </a:p>
          <a:p>
            <a:endParaRPr lang="en-US" dirty="0" smtClean="0"/>
          </a:p>
          <a:p>
            <a:endParaRPr lang="en-US" dirty="0"/>
          </a:p>
        </p:txBody>
      </p:sp>
    </p:spTree>
    <p:extLst>
      <p:ext uri="{BB962C8B-B14F-4D97-AF65-F5344CB8AC3E}">
        <p14:creationId xmlns:p14="http://schemas.microsoft.com/office/powerpoint/2010/main" val="2578452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13" name="Group 12"/>
          <p:cNvGrpSpPr/>
          <p:nvPr/>
        </p:nvGrpSpPr>
        <p:grpSpPr>
          <a:xfrm>
            <a:off x="242676" y="392203"/>
            <a:ext cx="5795053" cy="6079250"/>
            <a:chOff x="1627093" y="496003"/>
            <a:chExt cx="5795053" cy="6079250"/>
          </a:xfrm>
        </p:grpSpPr>
        <p:pic>
          <p:nvPicPr>
            <p:cNvPr id="5" name="Picture 4"/>
            <p:cNvPicPr>
              <a:picLocks noChangeAspect="1"/>
            </p:cNvPicPr>
            <p:nvPr/>
          </p:nvPicPr>
          <p:blipFill rotWithShape="1">
            <a:blip r:embed="rId3"/>
            <a:srcRect r="23817"/>
            <a:stretch/>
          </p:blipFill>
          <p:spPr>
            <a:xfrm>
              <a:off x="1627093" y="496003"/>
              <a:ext cx="5795053" cy="6079250"/>
            </a:xfrm>
            <a:prstGeom prst="rect">
              <a:avLst/>
            </a:prstGeom>
          </p:spPr>
        </p:pic>
        <p:sp>
          <p:nvSpPr>
            <p:cNvPr id="6" name="TextBox 5"/>
            <p:cNvSpPr txBox="1"/>
            <p:nvPr/>
          </p:nvSpPr>
          <p:spPr>
            <a:xfrm>
              <a:off x="2129748" y="5856194"/>
              <a:ext cx="1537447" cy="369332"/>
            </a:xfrm>
            <a:prstGeom prst="rect">
              <a:avLst/>
            </a:prstGeom>
            <a:noFill/>
          </p:spPr>
          <p:txBody>
            <a:bodyPr wrap="square" rtlCol="0">
              <a:spAutoFit/>
            </a:bodyPr>
            <a:lstStyle/>
            <a:p>
              <a:r>
                <a:rPr lang="en-US" dirty="0" smtClean="0"/>
                <a:t>Molossinus</a:t>
              </a:r>
              <a:endParaRPr lang="en-US" dirty="0"/>
            </a:p>
          </p:txBody>
        </p:sp>
        <p:sp>
          <p:nvSpPr>
            <p:cNvPr id="9" name="TextBox 8"/>
            <p:cNvSpPr txBox="1"/>
            <p:nvPr/>
          </p:nvSpPr>
          <p:spPr>
            <a:xfrm>
              <a:off x="3842006" y="5856194"/>
              <a:ext cx="1537447" cy="369332"/>
            </a:xfrm>
            <a:prstGeom prst="rect">
              <a:avLst/>
            </a:prstGeom>
            <a:noFill/>
          </p:spPr>
          <p:txBody>
            <a:bodyPr wrap="square" rtlCol="0">
              <a:spAutoFit/>
            </a:bodyPr>
            <a:lstStyle/>
            <a:p>
              <a:r>
                <a:rPr lang="en-US" dirty="0" err="1" smtClean="0"/>
                <a:t>Musc</a:t>
              </a:r>
              <a:endParaRPr lang="en-US" dirty="0"/>
            </a:p>
          </p:txBody>
        </p:sp>
        <p:sp>
          <p:nvSpPr>
            <p:cNvPr id="10" name="TextBox 9"/>
            <p:cNvSpPr txBox="1"/>
            <p:nvPr/>
          </p:nvSpPr>
          <p:spPr>
            <a:xfrm>
              <a:off x="5379453" y="5856194"/>
              <a:ext cx="1537447" cy="369332"/>
            </a:xfrm>
            <a:prstGeom prst="rect">
              <a:avLst/>
            </a:prstGeom>
            <a:noFill/>
          </p:spPr>
          <p:txBody>
            <a:bodyPr wrap="square" rtlCol="0">
              <a:spAutoFit/>
            </a:bodyPr>
            <a:lstStyle/>
            <a:p>
              <a:r>
                <a:rPr lang="en-US" dirty="0" smtClean="0"/>
                <a:t>Dom</a:t>
              </a:r>
              <a:endParaRPr lang="en-US" dirty="0"/>
            </a:p>
          </p:txBody>
        </p:sp>
      </p:grpSp>
      <p:sp>
        <p:nvSpPr>
          <p:cNvPr id="14" name="TextBox 13"/>
          <p:cNvSpPr txBox="1"/>
          <p:nvPr/>
        </p:nvSpPr>
        <p:spPr>
          <a:xfrm>
            <a:off x="6420032" y="1003369"/>
            <a:ext cx="5311589" cy="923330"/>
          </a:xfrm>
          <a:prstGeom prst="rect">
            <a:avLst/>
          </a:prstGeom>
          <a:solidFill>
            <a:schemeClr val="bg1"/>
          </a:solidFill>
          <a:ln>
            <a:solidFill>
              <a:schemeClr val="tx1"/>
            </a:solidFill>
          </a:ln>
        </p:spPr>
        <p:txBody>
          <a:bodyPr wrap="square" rtlCol="0">
            <a:spAutoFit/>
          </a:bodyPr>
          <a:lstStyle/>
          <a:p>
            <a:r>
              <a:rPr lang="en-US" dirty="0" smtClean="0"/>
              <a:t>Ran Mixed model</a:t>
            </a:r>
          </a:p>
          <a:p>
            <a:r>
              <a:rPr lang="en-US" dirty="0" err="1" smtClean="0"/>
              <a:t>Lmer</a:t>
            </a:r>
            <a:r>
              <a:rPr lang="en-US" dirty="0" smtClean="0"/>
              <a:t>( </a:t>
            </a:r>
            <a:r>
              <a:rPr lang="en-US" dirty="0" err="1" smtClean="0"/>
              <a:t>mean_co</a:t>
            </a:r>
            <a:r>
              <a:rPr lang="en-US" dirty="0" smtClean="0"/>
              <a:t> </a:t>
            </a:r>
            <a:r>
              <a:rPr lang="en-US" dirty="0"/>
              <a:t>~ </a:t>
            </a:r>
            <a:r>
              <a:rPr lang="en-US" dirty="0" err="1"/>
              <a:t>subsp</a:t>
            </a:r>
            <a:r>
              <a:rPr lang="en-US" dirty="0"/>
              <a:t> * sex + (1|strain</a:t>
            </a:r>
            <a:r>
              <a:rPr lang="en-US" dirty="0" smtClean="0"/>
              <a:t>) )</a:t>
            </a:r>
          </a:p>
          <a:p>
            <a:endParaRPr lang="en-US" dirty="0" smtClean="0"/>
          </a:p>
        </p:txBody>
      </p:sp>
      <p:sp>
        <p:nvSpPr>
          <p:cNvPr id="15" name="TextBox 14"/>
          <p:cNvSpPr txBox="1"/>
          <p:nvPr/>
        </p:nvSpPr>
        <p:spPr>
          <a:xfrm>
            <a:off x="6538455" y="2443478"/>
            <a:ext cx="5311589"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strain) )</a:t>
            </a:r>
            <a:endParaRPr lang="en-US" dirty="0" smtClean="0"/>
          </a:p>
          <a:p>
            <a:endParaRPr lang="en-US" dirty="0" smtClean="0"/>
          </a:p>
        </p:txBody>
      </p:sp>
      <p:sp>
        <p:nvSpPr>
          <p:cNvPr id="16" name="TextBox 15"/>
          <p:cNvSpPr txBox="1"/>
          <p:nvPr/>
        </p:nvSpPr>
        <p:spPr>
          <a:xfrm>
            <a:off x="8508925" y="1756801"/>
            <a:ext cx="3208736" cy="369332"/>
          </a:xfrm>
          <a:prstGeom prst="rect">
            <a:avLst/>
          </a:prstGeom>
          <a:solidFill>
            <a:schemeClr val="bg1"/>
          </a:solidFill>
          <a:ln>
            <a:solidFill>
              <a:schemeClr val="tx1"/>
            </a:solidFill>
          </a:ln>
        </p:spPr>
        <p:txBody>
          <a:bodyPr wrap="square" rtlCol="0">
            <a:spAutoFit/>
          </a:bodyPr>
          <a:lstStyle/>
          <a:p>
            <a:r>
              <a:rPr lang="en-US" dirty="0" smtClean="0"/>
              <a:t>ALL 4 Effects are significant</a:t>
            </a:r>
            <a:endParaRPr lang="en-US" dirty="0"/>
          </a:p>
        </p:txBody>
      </p:sp>
      <p:sp>
        <p:nvSpPr>
          <p:cNvPr id="17" name="TextBox 16"/>
          <p:cNvSpPr txBox="1"/>
          <p:nvPr/>
        </p:nvSpPr>
        <p:spPr>
          <a:xfrm>
            <a:off x="8450163" y="3192499"/>
            <a:ext cx="3326259" cy="646331"/>
          </a:xfrm>
          <a:prstGeom prst="rect">
            <a:avLst/>
          </a:prstGeom>
          <a:solidFill>
            <a:schemeClr val="bg1"/>
          </a:solidFill>
          <a:ln>
            <a:solidFill>
              <a:schemeClr val="tx1"/>
            </a:solidFill>
          </a:ln>
        </p:spPr>
        <p:txBody>
          <a:bodyPr wrap="square" rtlCol="0">
            <a:spAutoFit/>
          </a:bodyPr>
          <a:lstStyle/>
          <a:p>
            <a:r>
              <a:rPr lang="en-US" dirty="0"/>
              <a:t>G strain, PWD*male, and </a:t>
            </a:r>
            <a:r>
              <a:rPr lang="en-US" dirty="0" smtClean="0"/>
              <a:t>MSM*male are most sig effects</a:t>
            </a:r>
            <a:endParaRPr lang="en-US" dirty="0"/>
          </a:p>
        </p:txBody>
      </p:sp>
      <p:sp>
        <p:nvSpPr>
          <p:cNvPr id="18" name="TextBox 17"/>
          <p:cNvSpPr txBox="1"/>
          <p:nvPr/>
        </p:nvSpPr>
        <p:spPr>
          <a:xfrm>
            <a:off x="911346" y="525069"/>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MLH1 count per cell</a:t>
            </a:r>
            <a:endParaRPr lang="en-US" sz="2800" dirty="0"/>
          </a:p>
        </p:txBody>
      </p:sp>
      <p:sp>
        <p:nvSpPr>
          <p:cNvPr id="3" name="Down Arrow 2"/>
          <p:cNvSpPr/>
          <p:nvPr/>
        </p:nvSpPr>
        <p:spPr>
          <a:xfrm>
            <a:off x="857948" y="1415149"/>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Down Arrow 3"/>
          <p:cNvSpPr/>
          <p:nvPr/>
        </p:nvSpPr>
        <p:spPr>
          <a:xfrm>
            <a:off x="4662975" y="3444338"/>
            <a:ext cx="201567" cy="7461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2215634" y="2071205"/>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612077" y="4115829"/>
            <a:ext cx="5237967" cy="923330"/>
          </a:xfrm>
          <a:prstGeom prst="rect">
            <a:avLst/>
          </a:prstGeom>
          <a:solidFill>
            <a:schemeClr val="bg1"/>
          </a:solidFill>
          <a:ln>
            <a:solidFill>
              <a:schemeClr val="tx1"/>
            </a:solidFill>
          </a:ln>
        </p:spPr>
        <p:txBody>
          <a:bodyPr wrap="square" rtlCol="0">
            <a:spAutoFit/>
          </a:bodyPr>
          <a:lstStyle/>
          <a:p>
            <a:r>
              <a:rPr lang="en-US" dirty="0" err="1"/>
              <a:t>Lmer</a:t>
            </a:r>
            <a:r>
              <a:rPr lang="en-US" dirty="0"/>
              <a:t>( </a:t>
            </a:r>
            <a:r>
              <a:rPr lang="en-US" dirty="0" err="1" smtClean="0"/>
              <a:t>mean_var</a:t>
            </a:r>
            <a:r>
              <a:rPr lang="en-US" dirty="0" smtClean="0"/>
              <a:t> ~ </a:t>
            </a:r>
            <a:r>
              <a:rPr lang="en-US" dirty="0" err="1"/>
              <a:t>subsp</a:t>
            </a:r>
            <a:r>
              <a:rPr lang="en-US" dirty="0"/>
              <a:t> * sex + (1|strain) </a:t>
            </a:r>
            <a:r>
              <a:rPr lang="en-US" dirty="0" smtClean="0"/>
              <a:t>)</a:t>
            </a:r>
          </a:p>
          <a:p>
            <a:r>
              <a:rPr lang="en-US" dirty="0" err="1" smtClean="0"/>
              <a:t>glm</a:t>
            </a:r>
            <a:r>
              <a:rPr lang="en-US" dirty="0" smtClean="0"/>
              <a:t>(</a:t>
            </a:r>
            <a:r>
              <a:rPr lang="en-US" dirty="0" err="1"/>
              <a:t>mean_var</a:t>
            </a:r>
            <a:r>
              <a:rPr lang="en-US" dirty="0"/>
              <a:t> </a:t>
            </a:r>
            <a:r>
              <a:rPr lang="en-US" dirty="0" smtClean="0"/>
              <a:t>~ </a:t>
            </a:r>
            <a:r>
              <a:rPr lang="en-US" dirty="0" err="1"/>
              <a:t>subsp</a:t>
            </a:r>
            <a:r>
              <a:rPr lang="en-US" dirty="0"/>
              <a:t> * sex * strain) )</a:t>
            </a:r>
          </a:p>
          <a:p>
            <a:r>
              <a:rPr lang="en-US" dirty="0" err="1" smtClean="0"/>
              <a:t>glm</a:t>
            </a:r>
            <a:r>
              <a:rPr lang="en-US" dirty="0" smtClean="0"/>
              <a:t>(</a:t>
            </a:r>
            <a:r>
              <a:rPr lang="en-US" dirty="0" err="1"/>
              <a:t>mean_var</a:t>
            </a:r>
            <a:r>
              <a:rPr lang="en-US" dirty="0"/>
              <a:t> </a:t>
            </a:r>
            <a:r>
              <a:rPr lang="en-US" dirty="0" smtClean="0"/>
              <a:t>~ </a:t>
            </a:r>
            <a:r>
              <a:rPr lang="en-US" dirty="0"/>
              <a:t>sex * strain) )</a:t>
            </a:r>
          </a:p>
        </p:txBody>
      </p:sp>
      <p:sp>
        <p:nvSpPr>
          <p:cNvPr id="21" name="TextBox 20"/>
          <p:cNvSpPr txBox="1"/>
          <p:nvPr/>
        </p:nvSpPr>
        <p:spPr>
          <a:xfrm>
            <a:off x="8671029" y="4659887"/>
            <a:ext cx="3326259" cy="646331"/>
          </a:xfrm>
          <a:prstGeom prst="rect">
            <a:avLst/>
          </a:prstGeom>
          <a:solidFill>
            <a:schemeClr val="bg1"/>
          </a:solidFill>
          <a:ln>
            <a:solidFill>
              <a:schemeClr val="tx1"/>
            </a:solidFill>
          </a:ln>
        </p:spPr>
        <p:txBody>
          <a:bodyPr wrap="square" rtlCol="0">
            <a:spAutoFit/>
          </a:bodyPr>
          <a:lstStyle/>
          <a:p>
            <a:r>
              <a:rPr lang="en-US" dirty="0" smtClean="0"/>
              <a:t>Sex is the most significant effect, females have greater variance</a:t>
            </a:r>
            <a:endParaRPr lang="en-US" dirty="0"/>
          </a:p>
        </p:txBody>
      </p:sp>
      <p:cxnSp>
        <p:nvCxnSpPr>
          <p:cNvPr id="8" name="Straight Connector 7"/>
          <p:cNvCxnSpPr/>
          <p:nvPr/>
        </p:nvCxnSpPr>
        <p:spPr>
          <a:xfrm>
            <a:off x="838200" y="5570806"/>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07577" y="5555446"/>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698" y="5568104"/>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87033" y="5685907"/>
            <a:ext cx="5210255" cy="646331"/>
          </a:xfrm>
          <a:prstGeom prst="rect">
            <a:avLst/>
          </a:prstGeom>
          <a:solidFill>
            <a:schemeClr val="bg1"/>
          </a:solidFill>
          <a:ln>
            <a:solidFill>
              <a:schemeClr val="tx1"/>
            </a:solidFill>
          </a:ln>
        </p:spPr>
        <p:txBody>
          <a:bodyPr wrap="square" rtlCol="0">
            <a:spAutoFit/>
          </a:bodyPr>
          <a:lstStyle/>
          <a:p>
            <a:r>
              <a:rPr lang="en-US" dirty="0" smtClean="0"/>
              <a:t>Some strain effects  increase both male and female </a:t>
            </a:r>
            <a:r>
              <a:rPr lang="en-US" dirty="0" err="1" smtClean="0"/>
              <a:t>gwRR</a:t>
            </a:r>
            <a:endParaRPr lang="en-US" dirty="0"/>
          </a:p>
        </p:txBody>
      </p:sp>
    </p:spTree>
    <p:extLst>
      <p:ext uri="{BB962C8B-B14F-4D97-AF65-F5344CB8AC3E}">
        <p14:creationId xmlns:p14="http://schemas.microsoft.com/office/powerpoint/2010/main" val="2009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animBg="1"/>
      <p:bldP spid="4" grpId="0" animBg="1"/>
      <p:bldP spid="19" grpId="0" animBg="1"/>
      <p:bldP spid="20" grpId="0" animBg="1"/>
      <p:bldP spid="21"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6447" y="499882"/>
            <a:ext cx="8395753" cy="5744507"/>
            <a:chOff x="1898123" y="432456"/>
            <a:chExt cx="8395753" cy="5744507"/>
          </a:xfrm>
        </p:grpSpPr>
        <p:pic>
          <p:nvPicPr>
            <p:cNvPr id="5" name="Picture 4"/>
            <p:cNvPicPr>
              <a:picLocks noChangeAspect="1"/>
            </p:cNvPicPr>
            <p:nvPr/>
          </p:nvPicPr>
          <p:blipFill>
            <a:blip r:embed="rId3"/>
            <a:stretch>
              <a:fillRect/>
            </a:stretch>
          </p:blipFill>
          <p:spPr>
            <a:xfrm>
              <a:off x="1898123" y="432456"/>
              <a:ext cx="8395753" cy="5744507"/>
            </a:xfrm>
            <a:prstGeom prst="rect">
              <a:avLst/>
            </a:prstGeom>
          </p:spPr>
        </p:pic>
        <p:sp>
          <p:nvSpPr>
            <p:cNvPr id="6" name="TextBox 5"/>
            <p:cNvSpPr txBox="1"/>
            <p:nvPr/>
          </p:nvSpPr>
          <p:spPr>
            <a:xfrm>
              <a:off x="3057595" y="5493123"/>
              <a:ext cx="1537447" cy="369332"/>
            </a:xfrm>
            <a:prstGeom prst="rect">
              <a:avLst/>
            </a:prstGeom>
            <a:noFill/>
          </p:spPr>
          <p:txBody>
            <a:bodyPr wrap="square" rtlCol="0">
              <a:spAutoFit/>
            </a:bodyPr>
            <a:lstStyle/>
            <a:p>
              <a:r>
                <a:rPr lang="en-US" dirty="0" smtClean="0"/>
                <a:t>Molossinus</a:t>
              </a:r>
              <a:endParaRPr lang="en-US" dirty="0"/>
            </a:p>
          </p:txBody>
        </p:sp>
        <p:sp>
          <p:nvSpPr>
            <p:cNvPr id="7" name="TextBox 6"/>
            <p:cNvSpPr txBox="1"/>
            <p:nvPr/>
          </p:nvSpPr>
          <p:spPr>
            <a:xfrm>
              <a:off x="5654965" y="5472952"/>
              <a:ext cx="1537447" cy="369332"/>
            </a:xfrm>
            <a:prstGeom prst="rect">
              <a:avLst/>
            </a:prstGeom>
            <a:noFill/>
          </p:spPr>
          <p:txBody>
            <a:bodyPr wrap="square" rtlCol="0">
              <a:spAutoFit/>
            </a:bodyPr>
            <a:lstStyle/>
            <a:p>
              <a:r>
                <a:rPr lang="en-US" dirty="0" err="1" smtClean="0"/>
                <a:t>Musc</a:t>
              </a:r>
              <a:endParaRPr lang="en-US" dirty="0"/>
            </a:p>
          </p:txBody>
        </p:sp>
        <p:sp>
          <p:nvSpPr>
            <p:cNvPr id="8" name="TextBox 7"/>
            <p:cNvSpPr txBox="1"/>
            <p:nvPr/>
          </p:nvSpPr>
          <p:spPr>
            <a:xfrm>
              <a:off x="8252335" y="5472952"/>
              <a:ext cx="1537447" cy="369332"/>
            </a:xfrm>
            <a:prstGeom prst="rect">
              <a:avLst/>
            </a:prstGeom>
            <a:noFill/>
          </p:spPr>
          <p:txBody>
            <a:bodyPr wrap="square" rtlCol="0">
              <a:spAutoFit/>
            </a:bodyPr>
            <a:lstStyle/>
            <a:p>
              <a:r>
                <a:rPr lang="en-US" dirty="0" smtClean="0"/>
                <a:t>Dom</a:t>
              </a:r>
              <a:endParaRPr lang="en-US" dirty="0"/>
            </a:p>
          </p:txBody>
        </p:sp>
        <p:sp>
          <p:nvSpPr>
            <p:cNvPr id="9" name="TextBox 8"/>
            <p:cNvSpPr txBox="1"/>
            <p:nvPr/>
          </p:nvSpPr>
          <p:spPr>
            <a:xfrm>
              <a:off x="2553022" y="457643"/>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Female MLH1 Means</a:t>
              </a:r>
              <a:endParaRPr lang="en-US" sz="2800" dirty="0"/>
            </a:p>
          </p:txBody>
        </p:sp>
      </p:grpSp>
      <p:sp>
        <p:nvSpPr>
          <p:cNvPr id="10" name="TextBox 9"/>
          <p:cNvSpPr txBox="1"/>
          <p:nvPr/>
        </p:nvSpPr>
        <p:spPr>
          <a:xfrm>
            <a:off x="7433170" y="1090971"/>
            <a:ext cx="4034455" cy="1200329"/>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sex * strain )</a:t>
            </a:r>
          </a:p>
          <a:p>
            <a:endParaRPr lang="en-US" dirty="0" smtClean="0"/>
          </a:p>
          <a:p>
            <a:endParaRPr lang="en-US" dirty="0" smtClean="0"/>
          </a:p>
        </p:txBody>
      </p:sp>
      <p:sp>
        <p:nvSpPr>
          <p:cNvPr id="11" name="TextBox 10"/>
          <p:cNvSpPr txBox="1"/>
          <p:nvPr/>
        </p:nvSpPr>
        <p:spPr>
          <a:xfrm>
            <a:off x="8375720" y="1823397"/>
            <a:ext cx="3685954" cy="1477328"/>
          </a:xfrm>
          <a:prstGeom prst="rect">
            <a:avLst/>
          </a:prstGeom>
          <a:solidFill>
            <a:schemeClr val="bg1"/>
          </a:solidFill>
          <a:ln>
            <a:solidFill>
              <a:schemeClr val="tx1"/>
            </a:solidFill>
          </a:ln>
        </p:spPr>
        <p:txBody>
          <a:bodyPr wrap="square" rtlCol="0">
            <a:spAutoFit/>
          </a:bodyPr>
          <a:lstStyle/>
          <a:p>
            <a:r>
              <a:rPr lang="en-US" dirty="0" smtClean="0"/>
              <a:t>G and MSM are most significant </a:t>
            </a:r>
            <a:r>
              <a:rPr lang="en-US" dirty="0"/>
              <a:t>strain </a:t>
            </a:r>
            <a:r>
              <a:rPr lang="en-US" dirty="0" smtClean="0"/>
              <a:t>effects;</a:t>
            </a:r>
          </a:p>
          <a:p>
            <a:r>
              <a:rPr lang="en-US" dirty="0" smtClean="0"/>
              <a:t>	G is 10</a:t>
            </a:r>
            <a:r>
              <a:rPr lang="en-US" dirty="0"/>
              <a:t>% </a:t>
            </a:r>
            <a:r>
              <a:rPr lang="en-US" dirty="0" smtClean="0"/>
              <a:t>higher </a:t>
            </a:r>
          </a:p>
          <a:p>
            <a:r>
              <a:rPr lang="en-US" dirty="0" smtClean="0"/>
              <a:t>	MSM </a:t>
            </a:r>
            <a:r>
              <a:rPr lang="en-US" dirty="0"/>
              <a:t>is 8% high</a:t>
            </a:r>
          </a:p>
          <a:p>
            <a:r>
              <a:rPr lang="en-US" dirty="0" smtClean="0"/>
              <a:t>	(</a:t>
            </a:r>
            <a:r>
              <a:rPr lang="en-US" dirty="0"/>
              <a:t>LEW is 3% higher</a:t>
            </a:r>
            <a:r>
              <a:rPr lang="en-US" dirty="0" smtClean="0"/>
              <a:t>)</a:t>
            </a:r>
            <a:endParaRPr lang="en-US" dirty="0"/>
          </a:p>
        </p:txBody>
      </p:sp>
      <p:sp>
        <p:nvSpPr>
          <p:cNvPr id="15" name="Down Arrow 14"/>
          <p:cNvSpPr/>
          <p:nvPr/>
        </p:nvSpPr>
        <p:spPr>
          <a:xfrm rot="10800000">
            <a:off x="1074140"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0800000">
            <a:off x="6888881"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425989"/>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94760" y="5416746"/>
            <a:ext cx="2068083" cy="16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73607" y="5472675"/>
            <a:ext cx="2074499" cy="396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9965" y="417311"/>
            <a:ext cx="8767806" cy="5916253"/>
            <a:chOff x="1331259" y="524888"/>
            <a:chExt cx="8767806" cy="5916253"/>
          </a:xfrm>
        </p:grpSpPr>
        <p:pic>
          <p:nvPicPr>
            <p:cNvPr id="4" name="Picture 3"/>
            <p:cNvPicPr>
              <a:picLocks noChangeAspect="1"/>
            </p:cNvPicPr>
            <p:nvPr/>
          </p:nvPicPr>
          <p:blipFill>
            <a:blip r:embed="rId3"/>
            <a:stretch>
              <a:fillRect/>
            </a:stretch>
          </p:blipFill>
          <p:spPr>
            <a:xfrm>
              <a:off x="1331259" y="524888"/>
              <a:ext cx="8646764" cy="5916253"/>
            </a:xfrm>
            <a:prstGeom prst="rect">
              <a:avLst/>
            </a:prstGeom>
          </p:spPr>
        </p:pic>
        <p:sp>
          <p:nvSpPr>
            <p:cNvPr id="5" name="TextBox 4"/>
            <p:cNvSpPr txBox="1"/>
            <p:nvPr/>
          </p:nvSpPr>
          <p:spPr>
            <a:xfrm>
              <a:off x="2088920" y="5809128"/>
              <a:ext cx="1537447" cy="369332"/>
            </a:xfrm>
            <a:prstGeom prst="rect">
              <a:avLst/>
            </a:prstGeom>
            <a:noFill/>
          </p:spPr>
          <p:txBody>
            <a:bodyPr wrap="square" rtlCol="0">
              <a:spAutoFit/>
            </a:bodyPr>
            <a:lstStyle/>
            <a:p>
              <a:r>
                <a:rPr lang="en-US" dirty="0" smtClean="0"/>
                <a:t>Molossinus</a:t>
              </a:r>
              <a:endParaRPr lang="en-US" dirty="0"/>
            </a:p>
          </p:txBody>
        </p:sp>
        <p:sp>
          <p:nvSpPr>
            <p:cNvPr id="6" name="TextBox 5"/>
            <p:cNvSpPr txBox="1"/>
            <p:nvPr/>
          </p:nvSpPr>
          <p:spPr>
            <a:xfrm>
              <a:off x="5049848" y="5809128"/>
              <a:ext cx="1537447" cy="369332"/>
            </a:xfrm>
            <a:prstGeom prst="rect">
              <a:avLst/>
            </a:prstGeom>
            <a:noFill/>
          </p:spPr>
          <p:txBody>
            <a:bodyPr wrap="square" rtlCol="0">
              <a:spAutoFit/>
            </a:bodyPr>
            <a:lstStyle/>
            <a:p>
              <a:r>
                <a:rPr lang="en-US" dirty="0" err="1" smtClean="0"/>
                <a:t>Musc</a:t>
              </a:r>
              <a:endParaRPr lang="en-US" dirty="0"/>
            </a:p>
          </p:txBody>
        </p:sp>
        <p:sp>
          <p:nvSpPr>
            <p:cNvPr id="7" name="TextBox 6"/>
            <p:cNvSpPr txBox="1"/>
            <p:nvPr/>
          </p:nvSpPr>
          <p:spPr>
            <a:xfrm>
              <a:off x="8561618" y="5809128"/>
              <a:ext cx="1537447" cy="369332"/>
            </a:xfrm>
            <a:prstGeom prst="rect">
              <a:avLst/>
            </a:prstGeom>
            <a:noFill/>
          </p:spPr>
          <p:txBody>
            <a:bodyPr wrap="square" rtlCol="0">
              <a:spAutoFit/>
            </a:bodyPr>
            <a:lstStyle/>
            <a:p>
              <a:r>
                <a:rPr lang="en-US" dirty="0" smtClean="0"/>
                <a:t>Dom</a:t>
              </a:r>
              <a:endParaRPr lang="en-US" dirty="0"/>
            </a:p>
          </p:txBody>
        </p:sp>
        <p:sp>
          <p:nvSpPr>
            <p:cNvPr id="8" name="TextBox 7"/>
            <p:cNvSpPr txBox="1"/>
            <p:nvPr/>
          </p:nvSpPr>
          <p:spPr>
            <a:xfrm>
              <a:off x="2071161" y="757456"/>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Male MLH1 Means</a:t>
              </a:r>
              <a:endParaRPr lang="en-US" sz="2800" dirty="0"/>
            </a:p>
          </p:txBody>
        </p:sp>
      </p:grpSp>
      <p:sp>
        <p:nvSpPr>
          <p:cNvPr id="9" name="TextBox 8"/>
          <p:cNvSpPr txBox="1"/>
          <p:nvPr/>
        </p:nvSpPr>
        <p:spPr>
          <a:xfrm>
            <a:off x="7439415" y="649879"/>
            <a:ext cx="4378596"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a:t>
            </a:r>
            <a:r>
              <a:rPr lang="en-US" dirty="0" smtClean="0"/>
              <a:t>strain )</a:t>
            </a:r>
          </a:p>
          <a:p>
            <a:endParaRPr lang="en-US" dirty="0"/>
          </a:p>
        </p:txBody>
      </p:sp>
      <p:sp>
        <p:nvSpPr>
          <p:cNvPr id="10" name="TextBox 9"/>
          <p:cNvSpPr txBox="1"/>
          <p:nvPr/>
        </p:nvSpPr>
        <p:spPr>
          <a:xfrm>
            <a:off x="8253034" y="1573209"/>
            <a:ext cx="3685954" cy="1200329"/>
          </a:xfrm>
          <a:prstGeom prst="rect">
            <a:avLst/>
          </a:prstGeom>
          <a:solidFill>
            <a:schemeClr val="bg1"/>
          </a:solidFill>
          <a:ln>
            <a:solidFill>
              <a:schemeClr val="tx1"/>
            </a:solidFill>
          </a:ln>
        </p:spPr>
        <p:txBody>
          <a:bodyPr wrap="square" rtlCol="0">
            <a:spAutoFit/>
          </a:bodyPr>
          <a:lstStyle/>
          <a:p>
            <a:r>
              <a:rPr lang="en-US" dirty="0"/>
              <a:t>PWD, MSM and SKIVE </a:t>
            </a:r>
            <a:r>
              <a:rPr lang="en-US" dirty="0" smtClean="0"/>
              <a:t>significant </a:t>
            </a:r>
            <a:r>
              <a:rPr lang="en-US" dirty="0"/>
              <a:t>strain </a:t>
            </a:r>
            <a:r>
              <a:rPr lang="en-US" dirty="0" smtClean="0"/>
              <a:t>effects</a:t>
            </a:r>
            <a:endParaRPr lang="en-US" dirty="0"/>
          </a:p>
          <a:p>
            <a:r>
              <a:rPr lang="en-US" dirty="0" smtClean="0"/>
              <a:t>20%, 30%, and 11% higher than other means</a:t>
            </a:r>
            <a:endParaRPr lang="en-US" dirty="0"/>
          </a:p>
        </p:txBody>
      </p:sp>
      <p:sp>
        <p:nvSpPr>
          <p:cNvPr id="12" name="TextBox 11"/>
          <p:cNvSpPr txBox="1"/>
          <p:nvPr/>
        </p:nvSpPr>
        <p:spPr>
          <a:xfrm>
            <a:off x="8819670" y="2825922"/>
            <a:ext cx="3067483" cy="646331"/>
          </a:xfrm>
          <a:prstGeom prst="rect">
            <a:avLst/>
          </a:prstGeom>
          <a:solidFill>
            <a:schemeClr val="bg1"/>
          </a:solidFill>
          <a:ln>
            <a:solidFill>
              <a:schemeClr val="tx1"/>
            </a:solidFill>
          </a:ln>
        </p:spPr>
        <p:txBody>
          <a:bodyPr wrap="square" rtlCol="0">
            <a:spAutoFit/>
          </a:bodyPr>
          <a:lstStyle/>
          <a:p>
            <a:r>
              <a:rPr lang="en-US" dirty="0"/>
              <a:t>PWD, MSM and </a:t>
            </a:r>
            <a:r>
              <a:rPr lang="en-US" dirty="0" smtClean="0"/>
              <a:t>SKIVE labeled as ‘</a:t>
            </a:r>
            <a:r>
              <a:rPr lang="en-US" dirty="0" smtClean="0">
                <a:sym typeface="Wingdings" panose="05000000000000000000" pitchFamily="2" charset="2"/>
              </a:rPr>
              <a:t>High Rec’</a:t>
            </a:r>
            <a:endParaRPr lang="en-US" dirty="0"/>
          </a:p>
        </p:txBody>
      </p:sp>
      <p:sp>
        <p:nvSpPr>
          <p:cNvPr id="13" name="Down Arrow 12"/>
          <p:cNvSpPr/>
          <p:nvPr/>
        </p:nvSpPr>
        <p:spPr>
          <a:xfrm>
            <a:off x="1147626" y="140566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00875" y="1964176"/>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21686" y="2825922"/>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538533"/>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66135" y="5544462"/>
            <a:ext cx="3575321" cy="200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962230" y="5552601"/>
            <a:ext cx="1857440" cy="118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89047" y="3938218"/>
            <a:ext cx="3597271" cy="923330"/>
          </a:xfrm>
          <a:prstGeom prst="rect">
            <a:avLst/>
          </a:prstGeom>
          <a:solidFill>
            <a:schemeClr val="bg1"/>
          </a:solidFill>
          <a:ln>
            <a:solidFill>
              <a:schemeClr val="tx1"/>
            </a:solidFill>
          </a:ln>
        </p:spPr>
        <p:txBody>
          <a:bodyPr wrap="square" rtlCol="0">
            <a:spAutoFit/>
          </a:bodyPr>
          <a:lstStyle/>
          <a:p>
            <a:r>
              <a:rPr lang="en-US" dirty="0" smtClean="0"/>
              <a:t>Rapid sex-specific evolution in PWD, MSM, and SKIVE.</a:t>
            </a:r>
          </a:p>
          <a:p>
            <a:endParaRPr lang="en-US" dirty="0" smtClean="0"/>
          </a:p>
        </p:txBody>
      </p:sp>
    </p:spTree>
    <p:extLst>
      <p:ext uri="{BB962C8B-B14F-4D97-AF65-F5344CB8AC3E}">
        <p14:creationId xmlns:p14="http://schemas.microsoft.com/office/powerpoint/2010/main" val="12176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1382"/>
            <a:ext cx="10515600" cy="1325563"/>
          </a:xfrm>
        </p:spPr>
        <p:txBody>
          <a:bodyPr/>
          <a:lstStyle/>
          <a:p>
            <a:r>
              <a:rPr lang="en-US" dirty="0" smtClean="0"/>
              <a:t>Double Strand Break Counts</a:t>
            </a:r>
            <a:endParaRPr lang="en-US" dirty="0"/>
          </a:p>
        </p:txBody>
      </p:sp>
      <p:pic>
        <p:nvPicPr>
          <p:cNvPr id="5" name="Picture 4"/>
          <p:cNvPicPr>
            <a:picLocks noChangeAspect="1"/>
          </p:cNvPicPr>
          <p:nvPr/>
        </p:nvPicPr>
        <p:blipFill>
          <a:blip r:embed="rId3"/>
          <a:stretch>
            <a:fillRect/>
          </a:stretch>
        </p:blipFill>
        <p:spPr>
          <a:xfrm>
            <a:off x="2234964" y="1756945"/>
            <a:ext cx="6777946" cy="4378814"/>
          </a:xfrm>
          <a:prstGeom prst="rect">
            <a:avLst/>
          </a:prstGeom>
        </p:spPr>
      </p:pic>
    </p:spTree>
    <p:extLst>
      <p:ext uri="{BB962C8B-B14F-4D97-AF65-F5344CB8AC3E}">
        <p14:creationId xmlns:p14="http://schemas.microsoft.com/office/powerpoint/2010/main" val="630820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645459"/>
            <a:ext cx="9818818" cy="5968294"/>
          </a:xfrm>
          <a:prstGeom prst="rect">
            <a:avLst/>
          </a:prstGeom>
        </p:spPr>
      </p:pic>
      <p:sp>
        <p:nvSpPr>
          <p:cNvPr id="3" name="Isosceles Triangle 2"/>
          <p:cNvSpPr/>
          <p:nvPr/>
        </p:nvSpPr>
        <p:spPr>
          <a:xfrm rot="10800000">
            <a:off x="7460903" y="1778727"/>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10800000">
            <a:off x="2297384" y="1749981"/>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4265669" y="4644988"/>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790028" y="4524509"/>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062004" y="4531997"/>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3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Dataset</a:t>
            </a:r>
            <a:endParaRPr lang="en-US" dirty="0"/>
          </a:p>
        </p:txBody>
      </p:sp>
      <p:sp>
        <p:nvSpPr>
          <p:cNvPr id="3" name="Content Placeholder 2"/>
          <p:cNvSpPr>
            <a:spLocks noGrp="1"/>
          </p:cNvSpPr>
          <p:nvPr>
            <p:ph idx="1"/>
          </p:nvPr>
        </p:nvSpPr>
        <p:spPr>
          <a:xfrm>
            <a:off x="6792686" y="1359876"/>
            <a:ext cx="5282577" cy="5498123"/>
          </a:xfrm>
        </p:spPr>
        <p:txBody>
          <a:bodyPr>
            <a:normAutofit/>
          </a:bodyPr>
          <a:lstStyle/>
          <a:p>
            <a:pPr marL="0" indent="0">
              <a:buNone/>
            </a:pPr>
            <a:r>
              <a:rPr lang="en-US" dirty="0" smtClean="0"/>
              <a:t>~ 10,400 Automated Single Bivalent Measures</a:t>
            </a:r>
          </a:p>
          <a:p>
            <a:r>
              <a:rPr lang="en-US" dirty="0" smtClean="0"/>
              <a:t>Not full cell, but samples equally representative of general patterns</a:t>
            </a:r>
            <a:endParaRPr lang="en-US" dirty="0"/>
          </a:p>
          <a:p>
            <a:pPr marL="0" indent="0">
              <a:buNone/>
            </a:pPr>
            <a:r>
              <a:rPr lang="en-US" dirty="0"/>
              <a:t>3 types of metrics</a:t>
            </a:r>
          </a:p>
          <a:p>
            <a:pPr lvl="1"/>
            <a:r>
              <a:rPr lang="en-US" dirty="0"/>
              <a:t>1. Length of individual bivalents (SC signal) </a:t>
            </a:r>
          </a:p>
          <a:p>
            <a:pPr lvl="1"/>
            <a:r>
              <a:rPr lang="en-US" dirty="0"/>
              <a:t>2. Position of single CO on a bivalent</a:t>
            </a:r>
          </a:p>
          <a:p>
            <a:pPr lvl="1"/>
            <a:r>
              <a:rPr lang="en-US" dirty="0"/>
              <a:t>3. Interference </a:t>
            </a:r>
            <a:r>
              <a:rPr lang="en-US" dirty="0" smtClean="0"/>
              <a:t>strength, </a:t>
            </a:r>
            <a:r>
              <a:rPr lang="en-US" dirty="0" err="1" smtClean="0"/>
              <a:t>InterFocal</a:t>
            </a:r>
            <a:r>
              <a:rPr lang="en-US" dirty="0" smtClean="0"/>
              <a:t> Distance (IFD)</a:t>
            </a:r>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6951" t="6331" r="8163" b="3470"/>
          <a:stretch/>
        </p:blipFill>
        <p:spPr>
          <a:xfrm>
            <a:off x="369278" y="1825625"/>
            <a:ext cx="5852993" cy="466309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760" t="8242" r="64394" b="10879"/>
          <a:stretch/>
        </p:blipFill>
        <p:spPr>
          <a:xfrm>
            <a:off x="5786637" y="4070217"/>
            <a:ext cx="871268" cy="2418506"/>
          </a:xfrm>
          <a:prstGeom prst="rect">
            <a:avLst/>
          </a:prstGeom>
          <a:ln>
            <a:solidFill>
              <a:schemeClr val="bg1"/>
            </a:solidFill>
          </a:ln>
        </p:spPr>
      </p:pic>
    </p:spTree>
    <p:extLst>
      <p:ext uri="{BB962C8B-B14F-4D97-AF65-F5344CB8AC3E}">
        <p14:creationId xmlns:p14="http://schemas.microsoft.com/office/powerpoint/2010/main" val="39644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BB934D-0339-413C-9BB6-EB8A99A91A49}">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6185</TotalTime>
  <Words>2880</Words>
  <Application>Microsoft Office PowerPoint</Application>
  <PresentationFormat>Widescreen</PresentationFormat>
  <Paragraphs>553</Paragraphs>
  <Slides>35</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Sex specific evolution of meiotic recombination rates</vt:lpstr>
      <vt:lpstr>Evolution of Recombination Rates</vt:lpstr>
      <vt:lpstr>Genome wide RR in house mouse</vt:lpstr>
      <vt:lpstr>PowerPoint Presentation</vt:lpstr>
      <vt:lpstr>PowerPoint Presentation</vt:lpstr>
      <vt:lpstr>PowerPoint Presentation</vt:lpstr>
      <vt:lpstr>Double Strand Break Counts</vt:lpstr>
      <vt:lpstr>PowerPoint Presentation</vt:lpstr>
      <vt:lpstr>Single Bivalent Dataset</vt:lpstr>
      <vt:lpstr>Single Bivalent Sex Specific Patterns</vt:lpstr>
      <vt:lpstr>Q1 SC Lengths</vt:lpstr>
      <vt:lpstr>Q1 IFD and interference</vt:lpstr>
      <vt:lpstr>Q1 Results Summary</vt:lpstr>
      <vt:lpstr>Q2. Single Bivalent  Males High and Low Rec strains</vt:lpstr>
      <vt:lpstr>Q2. Caveats and Complications</vt:lpstr>
      <vt:lpstr>Q2. Long Biv SC Lengths</vt:lpstr>
      <vt:lpstr>Q2. Long Biv SC Lengths</vt:lpstr>
      <vt:lpstr>Q2. IFD Interference</vt:lpstr>
      <vt:lpstr>Q2. Normalized 1CO  LongBiv’s</vt:lpstr>
      <vt:lpstr>Q2. Nrm.F1.pos Long.Biv</vt:lpstr>
      <vt:lpstr>Q2 Results Summary</vt:lpstr>
      <vt:lpstr>Overall summary</vt:lpstr>
      <vt:lpstr>PowerPoint Presentation</vt:lpstr>
      <vt:lpstr>PowerPoint Presentation</vt:lpstr>
      <vt:lpstr>Glm M2, and main points</vt:lpstr>
      <vt:lpstr>PowerPoint Presentation</vt:lpstr>
      <vt:lpstr>DMC1 Results</vt:lpstr>
      <vt:lpstr>Normalized 1CO Foci Position Long Biv</vt:lpstr>
      <vt:lpstr>Chromosome proportions</vt:lpstr>
      <vt:lpstr>Q2 Caveats / Complications part II</vt:lpstr>
      <vt:lpstr>Normalized 1CO  all Bivs</vt:lpstr>
      <vt:lpstr>Summarize sex specific bivalent patterns</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PETERSON, APRIL L</dc:creator>
  <cp:lastModifiedBy>April Peterson</cp:lastModifiedBy>
  <cp:revision>196</cp:revision>
  <dcterms:created xsi:type="dcterms:W3CDTF">2020-01-30T17:03:35Z</dcterms:created>
  <dcterms:modified xsi:type="dcterms:W3CDTF">2020-02-12T14:57:17Z</dcterms:modified>
</cp:coreProperties>
</file>